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3" r:id="rId2"/>
    <p:sldId id="294"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39686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242222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136118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234080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90838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26938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28003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422603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295164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52789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756257-EBE1-4F93-948C-96D2AFFACC46}" type="datetimeFigureOut">
              <a:rPr lang="ar-IQ" smtClean="0"/>
              <a:t>02/04/1440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14BB382F-3359-4144-BBA4-B9016824772F}" type="slidenum">
              <a:rPr lang="ar-IQ" smtClean="0"/>
              <a:t>‹#›</a:t>
            </a:fld>
            <a:endParaRPr lang="ar-IQ" dirty="0"/>
          </a:p>
        </p:txBody>
      </p:sp>
    </p:spTree>
    <p:extLst>
      <p:ext uri="{BB962C8B-B14F-4D97-AF65-F5344CB8AC3E}">
        <p14:creationId xmlns:p14="http://schemas.microsoft.com/office/powerpoint/2010/main" val="339757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756257-EBE1-4F93-948C-96D2AFFACC46}" type="datetimeFigureOut">
              <a:rPr lang="ar-IQ" smtClean="0"/>
              <a:t>02/04/1440</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4BB382F-3359-4144-BBA4-B9016824772F}" type="slidenum">
              <a:rPr lang="ar-IQ" smtClean="0"/>
              <a:t>‹#›</a:t>
            </a:fld>
            <a:endParaRPr lang="ar-IQ" dirty="0"/>
          </a:p>
        </p:txBody>
      </p:sp>
    </p:spTree>
    <p:extLst>
      <p:ext uri="{BB962C8B-B14F-4D97-AF65-F5344CB8AC3E}">
        <p14:creationId xmlns:p14="http://schemas.microsoft.com/office/powerpoint/2010/main" val="204514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666481" y="1137365"/>
            <a:ext cx="7736984" cy="168069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rtl="1" eaLnBrk="1" hangingPunct="1">
              <a:defRPr/>
            </a:pPr>
            <a:r>
              <a:rPr lang="ar-IQ" sz="5400" b="1" dirty="0" smtClean="0">
                <a:solidFill>
                  <a:srgbClr val="FF0000"/>
                </a:solidFill>
                <a:effectLst>
                  <a:outerShdw blurRad="38100" dist="38100" dir="2700000" algn="tl">
                    <a:srgbClr val="000000"/>
                  </a:outerShdw>
                </a:effectLst>
              </a:rPr>
              <a:t>اتخاذ القرار في المجال الرياضي </a:t>
            </a:r>
            <a:endParaRPr lang="ar-IQ" sz="5400" b="1" dirty="0">
              <a:solidFill>
                <a:srgbClr val="FF0000"/>
              </a:solidFill>
              <a:effectLst>
                <a:outerShdw blurRad="38100" dist="38100" dir="2700000" algn="tl">
                  <a:srgbClr val="000000"/>
                </a:outerShdw>
              </a:effectLst>
            </a:endParaRPr>
          </a:p>
        </p:txBody>
      </p:sp>
      <p:sp>
        <p:nvSpPr>
          <p:cNvPr id="5" name="عنوان فرعي 2"/>
          <p:cNvSpPr>
            <a:spLocks noGrp="1"/>
          </p:cNvSpPr>
          <p:nvPr>
            <p:ph type="subTitle" idx="1"/>
          </p:nvPr>
        </p:nvSpPr>
        <p:spPr>
          <a:xfrm>
            <a:off x="1601670" y="3104964"/>
            <a:ext cx="5748672" cy="1782198"/>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3600" b="1" dirty="0">
                <a:solidFill>
                  <a:srgbClr val="002060"/>
                </a:solidFill>
                <a:ea typeface="Majalla UI"/>
                <a:cs typeface="Majalla UI"/>
              </a:rPr>
              <a:t>الأستاذ </a:t>
            </a:r>
            <a:r>
              <a:rPr lang="ar-IQ" sz="3600" b="1" dirty="0">
                <a:solidFill>
                  <a:srgbClr val="002060"/>
                </a:solidFill>
                <a:ea typeface="Majalla UI"/>
                <a:cs typeface="Majalla UI"/>
              </a:rPr>
              <a:t>الدكتور </a:t>
            </a:r>
            <a:endParaRPr lang="ar-IQ" sz="3600" b="1" dirty="0">
              <a:solidFill>
                <a:srgbClr val="002060"/>
              </a:solidFill>
              <a:ea typeface="Majalla UI"/>
              <a:cs typeface="Majalla UI"/>
            </a:endParaRPr>
          </a:p>
          <a:p>
            <a:pPr algn="ctr">
              <a:defRPr/>
            </a:pPr>
            <a:r>
              <a:rPr lang="ar-IQ" sz="3600" b="1" dirty="0">
                <a:solidFill>
                  <a:srgbClr val="002060"/>
                </a:solidFill>
                <a:ea typeface="Majalla UI"/>
                <a:cs typeface="Majalla UI"/>
              </a:rPr>
              <a:t>عبد الحليم جبر نزال </a:t>
            </a:r>
          </a:p>
          <a:p>
            <a:pPr algn="ctr">
              <a:defRPr/>
            </a:pPr>
            <a:r>
              <a:rPr lang="ar-IQ" sz="1950"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114556" y="4994973"/>
            <a:ext cx="4995863" cy="48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rtl="1"/>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rtl="1"/>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2360657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5400" b="1" dirty="0" smtClean="0">
                <a:solidFill>
                  <a:srgbClr val="FF0000"/>
                </a:solidFill>
                <a:effectLst/>
                <a:ea typeface="Times New Roman"/>
                <a:cs typeface="Simplified Arabic"/>
              </a:rPr>
              <a:t>مراحل </a:t>
            </a:r>
            <a:r>
              <a:rPr lang="ar-SA" sz="5400" b="1" dirty="0" smtClean="0">
                <a:solidFill>
                  <a:srgbClr val="FF0000"/>
                </a:solidFill>
                <a:effectLst/>
                <a:ea typeface="Times New Roman"/>
                <a:cs typeface="Simplified Arabic"/>
              </a:rPr>
              <a:t>صنع القرار </a:t>
            </a:r>
            <a:r>
              <a:rPr lang="en-US" sz="5400" b="1" dirty="0" smtClean="0">
                <a:solidFill>
                  <a:srgbClr val="FF0000"/>
                </a:solidFill>
                <a:effectLst/>
                <a:latin typeface="Simplified Arabic"/>
                <a:ea typeface="Times New Roman"/>
              </a:rPr>
              <a:t> </a:t>
            </a:r>
            <a:r>
              <a:rPr lang="en-US" sz="4800" b="1" dirty="0" smtClean="0">
                <a:solidFill>
                  <a:srgbClr val="050505"/>
                </a:solidFill>
                <a:effectLst/>
                <a:latin typeface="Simplified Arabic"/>
                <a:ea typeface="Times New Roman"/>
              </a:rPr>
              <a:t>:</a:t>
            </a:r>
            <a:r>
              <a:rPr lang="en-US" sz="4400" b="1" dirty="0" smtClean="0">
                <a:solidFill>
                  <a:srgbClr val="050505"/>
                </a:solidFill>
                <a:effectLst/>
                <a:latin typeface="Simplified Arabic"/>
                <a:ea typeface="Times New Roman"/>
              </a:rPr>
              <a:t/>
            </a:r>
            <a:br>
              <a:rPr lang="en-US" sz="4400" b="1" dirty="0" smtClean="0">
                <a:solidFill>
                  <a:srgbClr val="050505"/>
                </a:solidFill>
                <a:effectLst/>
                <a:latin typeface="Simplified Arabic"/>
                <a:ea typeface="Times New Roman"/>
              </a:rPr>
            </a:br>
            <a:r>
              <a:rPr lang="ar-SA" sz="4400" dirty="0" smtClean="0">
                <a:solidFill>
                  <a:srgbClr val="050505"/>
                </a:solidFill>
                <a:effectLst/>
                <a:latin typeface="Simplified Arabic"/>
                <a:ea typeface="Times New Roman"/>
              </a:rPr>
              <a:t>يمكن النظر إلى خطوات عملية صنع القرارات بناءً على التحليل النظري لأدبيات علم الإدارة العامة والإدارة التعليمية على النحو التالي </a:t>
            </a:r>
            <a:endParaRPr lang="ar-IQ" sz="4400" dirty="0"/>
          </a:p>
        </p:txBody>
      </p:sp>
    </p:spTree>
    <p:extLst>
      <p:ext uri="{BB962C8B-B14F-4D97-AF65-F5344CB8AC3E}">
        <p14:creationId xmlns:p14="http://schemas.microsoft.com/office/powerpoint/2010/main" val="424458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r>
              <a:rPr lang="ar-SA" sz="3600" b="1" dirty="0">
                <a:solidFill>
                  <a:srgbClr val="050505"/>
                </a:solidFill>
                <a:ea typeface="Times New Roman"/>
                <a:cs typeface="Simplified Arabic"/>
              </a:rPr>
              <a:t>1-  الإحساس بالمشكلة وتحديدها وتعريفها</a:t>
            </a:r>
            <a:endParaRPr lang="ar-IQ" sz="48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SA" b="1" dirty="0" smtClean="0">
                <a:solidFill>
                  <a:srgbClr val="050505"/>
                </a:solidFill>
                <a:effectLst/>
                <a:latin typeface="Simplified Arabic"/>
                <a:ea typeface="Times New Roman"/>
              </a:rPr>
              <a:t>الخطوة الأولى في حل أي مشكلة هي تحديدها ويتم ذلك باستعراض المؤشرات والبيانات والحقائق     في المواقف ولابد أن تميز الإدارة بين أمرين</a:t>
            </a:r>
            <a:r>
              <a:rPr lang="en-US" b="1" dirty="0" smtClean="0">
                <a:solidFill>
                  <a:srgbClr val="050505"/>
                </a:solidFill>
                <a:effectLst/>
                <a:latin typeface="Simplified Arabic"/>
                <a:ea typeface="Times New Roman"/>
              </a:rPr>
              <a:t> :</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المشكلة الحقيقية وهي العقبة التي تعوق أو المؤسسة أو النظام عن تحقيق الهدف المنشود والعمل على حلها</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المشكلة الفرعية : وهي عرض مؤقت ينشأ نتيجة للمشكلة الحقيقية ويختفي باختفائها</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endParaRPr lang="ar-IQ" b="1" dirty="0"/>
          </a:p>
        </p:txBody>
      </p:sp>
    </p:spTree>
    <p:extLst>
      <p:ext uri="{BB962C8B-B14F-4D97-AF65-F5344CB8AC3E}">
        <p14:creationId xmlns:p14="http://schemas.microsoft.com/office/powerpoint/2010/main" val="3326452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824" y="116632"/>
            <a:ext cx="8733656" cy="6669360"/>
          </a:xfrm>
        </p:spPr>
        <p:style>
          <a:lnRef idx="1">
            <a:schemeClr val="accent1"/>
          </a:lnRef>
          <a:fillRef idx="2">
            <a:schemeClr val="accent1"/>
          </a:fillRef>
          <a:effectRef idx="1">
            <a:schemeClr val="accent1"/>
          </a:effectRef>
          <a:fontRef idx="minor">
            <a:schemeClr val="dk1"/>
          </a:fontRef>
        </p:style>
        <p:txBody>
          <a:bodyPr>
            <a:noAutofit/>
          </a:bodyPr>
          <a:lstStyle/>
          <a:p>
            <a:pPr marL="1270">
              <a:lnSpc>
                <a:spcPct val="150000"/>
              </a:lnSpc>
              <a:spcAft>
                <a:spcPts val="1350"/>
              </a:spcAft>
            </a:pPr>
            <a:r>
              <a:rPr lang="ar-SA" sz="2800" b="1" dirty="0" smtClean="0">
                <a:solidFill>
                  <a:srgbClr val="050505"/>
                </a:solidFill>
                <a:effectLst/>
                <a:latin typeface="Times New Roman"/>
                <a:ea typeface="Times New Roman"/>
                <a:cs typeface="Simplified Arabic"/>
              </a:rPr>
              <a:t>إن جهود الحل ينبغي أن توجه إلى المشكلة الحقيقية وليس إلى أعراضها وفرعياتها، إن نجاح الإداري في حل المشكلات الفرعية لن يؤدي إلى تحقيق الهدف وإن كان يساعد على تخفيف الشعور بحدة المشكلة، ويكون الشعور بالمشكلة عند ملاحظة فرق أو انحراف بين النتائج المحققة وبين الأهداف المطلوبة</a:t>
            </a:r>
            <a:r>
              <a:rPr lang="ar-IQ" sz="2800" b="1" dirty="0">
                <a:solidFill>
                  <a:srgbClr val="050505"/>
                </a:solidFill>
                <a:latin typeface="Simplified Arabic"/>
                <a:ea typeface="Times New Roman"/>
                <a:cs typeface="Traditional Arabic"/>
              </a:rPr>
              <a:t> </a:t>
            </a:r>
            <a:r>
              <a:rPr lang="ar-SA" sz="2800" b="1" dirty="0" smtClean="0">
                <a:solidFill>
                  <a:srgbClr val="050505"/>
                </a:solidFill>
                <a:effectLst/>
                <a:latin typeface="Times New Roman"/>
                <a:ea typeface="Times New Roman"/>
                <a:cs typeface="Simplified Arabic"/>
              </a:rPr>
              <a:t>ولكي يتم توصيف المشكلة بشكل أوضح لابد أن نتبين الجوانب التالية</a:t>
            </a:r>
            <a:r>
              <a:rPr lang="en-US" sz="2800" b="1" dirty="0" smtClean="0">
                <a:solidFill>
                  <a:srgbClr val="050505"/>
                </a:solidFill>
                <a:effectLst/>
                <a:latin typeface="Simplified Arabic"/>
                <a:ea typeface="Times New Roman"/>
                <a:cs typeface="Traditional Arabic"/>
              </a:rPr>
              <a:t> :</a:t>
            </a:r>
            <a:br>
              <a:rPr lang="en-US" sz="2800" b="1" dirty="0" smtClean="0">
                <a:solidFill>
                  <a:srgbClr val="050505"/>
                </a:solidFill>
                <a:effectLst/>
                <a:latin typeface="Simplified Arabic"/>
                <a:ea typeface="Times New Roman"/>
                <a:cs typeface="Traditional Arabic"/>
              </a:rPr>
            </a:br>
            <a:r>
              <a:rPr lang="ar-SA" sz="2800" b="1" dirty="0" smtClean="0">
                <a:solidFill>
                  <a:srgbClr val="050505"/>
                </a:solidFill>
                <a:effectLst/>
                <a:latin typeface="Times New Roman"/>
                <a:ea typeface="Times New Roman"/>
                <a:cs typeface="Simplified Arabic"/>
              </a:rPr>
              <a:t>مدى حدة المشكلة، مدى تكرارها، مدى أهميتها، المدى الزمني لها، مدى توفر المعلومات عنها، مصدرها (داخلي – خارجي)، مدى إمكانية التعبير عنها كميًا</a:t>
            </a:r>
            <a:r>
              <a:rPr lang="en-US" sz="2800" b="1" dirty="0" smtClean="0">
                <a:solidFill>
                  <a:srgbClr val="050505"/>
                </a:solidFill>
                <a:effectLst/>
                <a:latin typeface="Simplified Arabic"/>
                <a:ea typeface="Times New Roman"/>
                <a:cs typeface="Traditional Arabic"/>
              </a:rPr>
              <a:t>.</a:t>
            </a:r>
            <a:r>
              <a:rPr lang="ar-SA" sz="2800" b="1" dirty="0" smtClean="0">
                <a:solidFill>
                  <a:srgbClr val="050505"/>
                </a:solidFill>
                <a:effectLst/>
                <a:latin typeface="Times New Roman"/>
                <a:ea typeface="Times New Roman"/>
                <a:cs typeface="Simplified Arabic"/>
              </a:rPr>
              <a:t> وبناءً على هذا التوصيف يمكن تعريف المشكلة تعريفًا دقيقًا بحيث يكون في الإمكان البحث عن حلول منطقية</a:t>
            </a:r>
            <a:r>
              <a:rPr lang="en-US" sz="2800" b="1" dirty="0" smtClean="0">
                <a:solidFill>
                  <a:srgbClr val="050505"/>
                </a:solidFill>
                <a:effectLst/>
                <a:latin typeface="Simplified Arabic"/>
                <a:ea typeface="Times New Roman"/>
                <a:cs typeface="Traditional Arabic"/>
              </a:rPr>
              <a:t>.</a:t>
            </a:r>
            <a:endParaRPr lang="en-US" sz="1400" b="1" dirty="0" smtClean="0">
              <a:effectLst/>
              <a:latin typeface="Times New Roman"/>
              <a:ea typeface="Times New Roman"/>
              <a:cs typeface="Traditional Arabic"/>
            </a:endParaRPr>
          </a:p>
          <a:p>
            <a:endParaRPr lang="ar-IQ" sz="2800" b="1" dirty="0"/>
          </a:p>
        </p:txBody>
      </p:sp>
    </p:spTree>
    <p:extLst>
      <p:ext uri="{BB962C8B-B14F-4D97-AF65-F5344CB8AC3E}">
        <p14:creationId xmlns:p14="http://schemas.microsoft.com/office/powerpoint/2010/main" val="335121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ar-SA" sz="4000" b="1" dirty="0">
                <a:solidFill>
                  <a:srgbClr val="050505"/>
                </a:solidFill>
                <a:ea typeface="Times New Roman"/>
                <a:cs typeface="Simplified Arabic"/>
              </a:rPr>
              <a:t>2-  تحديد الأهداف ومعايير الاختيار</a:t>
            </a:r>
            <a:endParaRPr lang="ar-IQ" sz="60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ar-SA" b="1" dirty="0" smtClean="0">
                <a:solidFill>
                  <a:srgbClr val="050505"/>
                </a:solidFill>
                <a:effectLst/>
                <a:latin typeface="Simplified Arabic"/>
                <a:ea typeface="Times New Roman"/>
              </a:rPr>
              <a:t>إن القرار يتخذ أحيانًا لتحقيق هدف معين بذاته، ولكن في بعض الأحيان قد تتعدد الأهداف التي يسعى متخذ القرار إلى تحقيقها وقد تتناقض، وفي مثل هذه المواقف تصبح عملية صنع القرار صعبة للغاية، إذ أن قرار ما وإن حقق هدفًا ما قد يجعل تحقيق هدف آخر صعبًا ومستحيلاً</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ar-SA" b="1" dirty="0" smtClean="0">
                <a:solidFill>
                  <a:srgbClr val="050505"/>
                </a:solidFill>
                <a:effectLst/>
                <a:latin typeface="Simplified Arabic"/>
                <a:ea typeface="Times New Roman"/>
              </a:rPr>
              <a:t>والمشكلات لا تنشأ من فراغ، بل لها أسبابها، وعادة ما تتعدد الأسباب لمشكلة ما وقد تتداخل وتتفاعل هذه الأسباب وبالتالي يجب على المدير البحث عن هذه الأسباب وترتيبها حسب أهميتها النسبية في إحداث المشكلة</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endParaRPr lang="ar-IQ" b="1" dirty="0"/>
          </a:p>
        </p:txBody>
      </p:sp>
    </p:spTree>
    <p:extLst>
      <p:ext uri="{BB962C8B-B14F-4D97-AF65-F5344CB8AC3E}">
        <p14:creationId xmlns:p14="http://schemas.microsoft.com/office/powerpoint/2010/main" val="2020984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SA" b="1" dirty="0">
                <a:solidFill>
                  <a:srgbClr val="050505"/>
                </a:solidFill>
                <a:ea typeface="Times New Roman"/>
                <a:cs typeface="Simplified Arabic"/>
              </a:rPr>
              <a:t> </a:t>
            </a:r>
            <a:r>
              <a:rPr lang="ar-IQ" b="1" dirty="0" smtClean="0">
                <a:solidFill>
                  <a:srgbClr val="050505"/>
                </a:solidFill>
                <a:ea typeface="Times New Roman"/>
                <a:cs typeface="Simplified Arabic"/>
              </a:rPr>
              <a:t>3- </a:t>
            </a:r>
            <a:r>
              <a:rPr lang="ar-SA" b="1" dirty="0" smtClean="0">
                <a:solidFill>
                  <a:srgbClr val="050505"/>
                </a:solidFill>
                <a:ea typeface="Times New Roman"/>
                <a:cs typeface="Simplified Arabic"/>
              </a:rPr>
              <a:t>تنمية </a:t>
            </a:r>
            <a:r>
              <a:rPr lang="ar-SA" b="1" dirty="0">
                <a:solidFill>
                  <a:srgbClr val="050505"/>
                </a:solidFill>
                <a:ea typeface="Times New Roman"/>
                <a:cs typeface="Simplified Arabic"/>
              </a:rPr>
              <a:t>البدائل المختلفة لتحقيق الأهداف</a:t>
            </a:r>
            <a:r>
              <a:rPr lang="ar-SA" dirty="0">
                <a:solidFill>
                  <a:srgbClr val="050505"/>
                </a:solidFill>
                <a:ea typeface="Times New Roman"/>
                <a:cs typeface="Simplified Arabic"/>
              </a:rPr>
              <a:t> </a:t>
            </a:r>
            <a:endParaRPr lang="ar-IQ" sz="6000"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ar-SA" sz="3600" b="1" dirty="0" smtClean="0">
                <a:solidFill>
                  <a:srgbClr val="050505"/>
                </a:solidFill>
                <a:effectLst/>
                <a:latin typeface="Simplified Arabic"/>
                <a:ea typeface="Times New Roman"/>
              </a:rPr>
              <a:t>لا يمكن تصور حل وحيد لأي مشكلة، بسبب تعدد العوامل المسببة لها. من ثم, فيكون لها حلول متعددة، لذا فالبحث عن هذه الحلول والتعرف عليها يكون مرحلة هامة في عملية حل المشكلات، والحل البديل له صفتان هما :</a:t>
            </a:r>
            <a:r>
              <a:rPr lang="en-US" sz="3600" b="1" dirty="0" smtClean="0">
                <a:solidFill>
                  <a:srgbClr val="050505"/>
                </a:solidFill>
                <a:effectLst/>
                <a:latin typeface="Simplified Arabic"/>
                <a:ea typeface="Times New Roman"/>
              </a:rPr>
              <a:t/>
            </a:r>
            <a:br>
              <a:rPr lang="en-US" sz="3600" b="1" dirty="0" smtClean="0">
                <a:solidFill>
                  <a:srgbClr val="050505"/>
                </a:solidFill>
                <a:effectLst/>
                <a:latin typeface="Simplified Arabic"/>
                <a:ea typeface="Times New Roman"/>
              </a:rPr>
            </a:br>
            <a:r>
              <a:rPr lang="en-US" sz="3600" b="1" dirty="0" smtClean="0">
                <a:solidFill>
                  <a:srgbClr val="050505"/>
                </a:solidFill>
                <a:effectLst/>
                <a:latin typeface="Simplified Arabic"/>
                <a:ea typeface="Times New Roman"/>
              </a:rPr>
              <a:t>• </a:t>
            </a:r>
            <a:r>
              <a:rPr lang="ar-SA" sz="3600" b="1" dirty="0" smtClean="0">
                <a:solidFill>
                  <a:srgbClr val="050505"/>
                </a:solidFill>
                <a:effectLst/>
                <a:latin typeface="Simplified Arabic"/>
                <a:ea typeface="Times New Roman"/>
              </a:rPr>
              <a:t>أن يسهم بدرجة ما في حل المشكلة</a:t>
            </a:r>
            <a:r>
              <a:rPr lang="en-US" sz="3600" b="1" dirty="0" smtClean="0">
                <a:solidFill>
                  <a:srgbClr val="050505"/>
                </a:solidFill>
                <a:effectLst/>
                <a:latin typeface="Simplified Arabic"/>
                <a:ea typeface="Times New Roman"/>
              </a:rPr>
              <a:t>.</a:t>
            </a:r>
            <a:br>
              <a:rPr lang="en-US" sz="3600" b="1" dirty="0" smtClean="0">
                <a:solidFill>
                  <a:srgbClr val="050505"/>
                </a:solidFill>
                <a:effectLst/>
                <a:latin typeface="Simplified Arabic"/>
                <a:ea typeface="Times New Roman"/>
              </a:rPr>
            </a:br>
            <a:r>
              <a:rPr lang="en-US" sz="3600" b="1" dirty="0" smtClean="0">
                <a:solidFill>
                  <a:srgbClr val="050505"/>
                </a:solidFill>
                <a:effectLst/>
                <a:latin typeface="Simplified Arabic"/>
                <a:ea typeface="Times New Roman"/>
              </a:rPr>
              <a:t>• </a:t>
            </a:r>
            <a:r>
              <a:rPr lang="ar-SA" sz="3600" b="1" dirty="0" smtClean="0">
                <a:solidFill>
                  <a:srgbClr val="050505"/>
                </a:solidFill>
                <a:effectLst/>
                <a:latin typeface="Simplified Arabic"/>
                <a:ea typeface="Times New Roman"/>
              </a:rPr>
              <a:t>أن يكون ممكنًا من الناحية العملية والتنفيذية</a:t>
            </a:r>
            <a:r>
              <a:rPr lang="en-US" sz="3600" b="1" dirty="0" smtClean="0">
                <a:solidFill>
                  <a:srgbClr val="050505"/>
                </a:solidFill>
                <a:effectLst/>
                <a:latin typeface="Simplified Arabic"/>
                <a:ea typeface="Times New Roman"/>
              </a:rPr>
              <a:t>.</a:t>
            </a:r>
            <a:br>
              <a:rPr lang="en-US" sz="3600" b="1" dirty="0" smtClean="0">
                <a:solidFill>
                  <a:srgbClr val="050505"/>
                </a:solidFill>
                <a:effectLst/>
                <a:latin typeface="Simplified Arabic"/>
                <a:ea typeface="Times New Roman"/>
              </a:rPr>
            </a:br>
            <a:endParaRPr lang="ar-IQ" sz="3600" b="1" dirty="0"/>
          </a:p>
        </p:txBody>
      </p:sp>
    </p:spTree>
    <p:extLst>
      <p:ext uri="{BB962C8B-B14F-4D97-AF65-F5344CB8AC3E}">
        <p14:creationId xmlns:p14="http://schemas.microsoft.com/office/powerpoint/2010/main" val="4218931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ar-IQ" sz="4000" b="1" dirty="0">
                <a:solidFill>
                  <a:srgbClr val="050505"/>
                </a:solidFill>
                <a:ea typeface="Times New Roman"/>
                <a:cs typeface="Simplified Arabic"/>
              </a:rPr>
              <a:t>4</a:t>
            </a:r>
            <a:r>
              <a:rPr lang="ar-SA" sz="4000" b="1" dirty="0" smtClean="0">
                <a:solidFill>
                  <a:srgbClr val="050505"/>
                </a:solidFill>
                <a:ea typeface="Times New Roman"/>
                <a:cs typeface="Simplified Arabic"/>
              </a:rPr>
              <a:t>-  </a:t>
            </a:r>
            <a:r>
              <a:rPr lang="ar-SA" sz="4000" b="1" dirty="0">
                <a:solidFill>
                  <a:srgbClr val="050505"/>
                </a:solidFill>
                <a:ea typeface="Times New Roman"/>
                <a:cs typeface="Simplified Arabic"/>
              </a:rPr>
              <a:t>تقييم البدائل واختيار البديل الأفضل والملائم</a:t>
            </a:r>
            <a:endParaRPr lang="ar-IQ" sz="5400"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ar-SA" sz="4000" b="1" dirty="0" smtClean="0">
                <a:solidFill>
                  <a:srgbClr val="050505"/>
                </a:solidFill>
                <a:effectLst/>
                <a:latin typeface="Simplified Arabic"/>
                <a:ea typeface="Times New Roman"/>
              </a:rPr>
              <a:t>تدور هذه المرحلة حول دراسة مزايا وعيوب كل البدائل المطروحة وتشتمل هذه الدراسة على التعرف على حجم المخاطرة في كل بديل، وإلى أي حد يمكن تحقيق تنفيذ سليم لكل منها، وبعد دراسة المميزات والعيوب المشار إليها يختار أفضل وأنسب الحلول أو البدائل اللازمة لاتخاذ القرار</a:t>
            </a:r>
            <a:r>
              <a:rPr lang="en-US" sz="4000" b="1" dirty="0" smtClean="0">
                <a:solidFill>
                  <a:srgbClr val="050505"/>
                </a:solidFill>
                <a:effectLst/>
                <a:latin typeface="Simplified Arabic"/>
                <a:ea typeface="Times New Roman"/>
              </a:rPr>
              <a:t>.</a:t>
            </a:r>
            <a:br>
              <a:rPr lang="en-US" sz="4000" b="1" dirty="0" smtClean="0">
                <a:solidFill>
                  <a:srgbClr val="050505"/>
                </a:solidFill>
                <a:effectLst/>
                <a:latin typeface="Simplified Arabic"/>
                <a:ea typeface="Times New Roman"/>
              </a:rPr>
            </a:br>
            <a:endParaRPr lang="ar-IQ" sz="4000" b="1" dirty="0"/>
          </a:p>
        </p:txBody>
      </p:sp>
    </p:spTree>
    <p:extLst>
      <p:ext uri="{BB962C8B-B14F-4D97-AF65-F5344CB8AC3E}">
        <p14:creationId xmlns:p14="http://schemas.microsoft.com/office/powerpoint/2010/main" val="1201870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ar-IQ" b="1" dirty="0" smtClean="0">
                <a:solidFill>
                  <a:srgbClr val="050505"/>
                </a:solidFill>
                <a:ea typeface="Times New Roman"/>
                <a:cs typeface="Simplified Arabic"/>
              </a:rPr>
              <a:t>5- </a:t>
            </a:r>
            <a:r>
              <a:rPr lang="ar-SA" b="1" dirty="0" smtClean="0">
                <a:solidFill>
                  <a:srgbClr val="050505"/>
                </a:solidFill>
                <a:ea typeface="Times New Roman"/>
                <a:cs typeface="Simplified Arabic"/>
              </a:rPr>
              <a:t>معايير </a:t>
            </a:r>
            <a:r>
              <a:rPr lang="ar-SA" b="1" dirty="0">
                <a:solidFill>
                  <a:srgbClr val="050505"/>
                </a:solidFill>
                <a:ea typeface="Times New Roman"/>
                <a:cs typeface="Simplified Arabic"/>
              </a:rPr>
              <a:t>الاختيار بين البدائل</a:t>
            </a:r>
            <a:endParaRPr lang="ar-IQ" sz="6600" dirty="0"/>
          </a:p>
        </p:txBody>
      </p:sp>
      <p:sp>
        <p:nvSpPr>
          <p:cNvPr id="3" name="عنصر نائب للمحتوى 2"/>
          <p:cNvSpPr>
            <a:spLocks noGrp="1"/>
          </p:cNvSpPr>
          <p:nvPr>
            <p:ph idx="1"/>
          </p:nvPr>
        </p:nvSpPr>
        <p:spPr>
          <a:xfrm>
            <a:off x="457200" y="1484784"/>
            <a:ext cx="8229600" cy="5069160"/>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ar-SA" b="1" dirty="0" smtClean="0">
                <a:solidFill>
                  <a:srgbClr val="050505"/>
                </a:solidFill>
                <a:effectLst/>
                <a:latin typeface="Simplified Arabic"/>
                <a:ea typeface="Times New Roman"/>
              </a:rPr>
              <a:t>توجد بعض المعايير والمحكات التي يمكن أن توضع في الاعتبار عند عملية الاختيار من بين البدائل، والتي تعد من أهم مراحل صنع القرار، وأهم المعايير ما يأتي</a:t>
            </a:r>
            <a:r>
              <a:rPr lang="en-US" b="1" dirty="0" smtClean="0">
                <a:solidFill>
                  <a:srgbClr val="050505"/>
                </a:solidFill>
                <a:effectLst/>
                <a:latin typeface="Simplified Arabic"/>
                <a:ea typeface="Times New Roman"/>
              </a:rPr>
              <a:t> :</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درجة المخاطرة المتوقعة من اختيار البديل</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الاقتصاد في الجهود والنفقات</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الإمكانات والموارد المتاحة</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الوقت الذي يستغرقه اختيار البديل وتنفيذه</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آثار البديل وما سوف يثير تنفيذه من مشكلات</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الأهداف التي يحققها البديل</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r>
              <a:rPr lang="en-US" b="1" dirty="0" smtClean="0">
                <a:solidFill>
                  <a:srgbClr val="050505"/>
                </a:solidFill>
                <a:effectLst/>
                <a:latin typeface="Simplified Arabic"/>
                <a:ea typeface="Times New Roman"/>
              </a:rPr>
              <a:t>• </a:t>
            </a:r>
            <a:r>
              <a:rPr lang="ar-SA" b="1" dirty="0" smtClean="0">
                <a:solidFill>
                  <a:srgbClr val="050505"/>
                </a:solidFill>
                <a:effectLst/>
                <a:latin typeface="Simplified Arabic"/>
                <a:ea typeface="Times New Roman"/>
              </a:rPr>
              <a:t>الاعتبارات والعوامل المرتبطة بالموقف الإداري</a:t>
            </a:r>
            <a:r>
              <a:rPr lang="en-US" b="1" dirty="0" smtClean="0">
                <a:solidFill>
                  <a:srgbClr val="050505"/>
                </a:solidFill>
                <a:effectLst/>
                <a:latin typeface="Simplified Arabic"/>
                <a:ea typeface="Times New Roman"/>
              </a:rPr>
              <a:t>.</a:t>
            </a:r>
            <a:br>
              <a:rPr lang="en-US" b="1" dirty="0" smtClean="0">
                <a:solidFill>
                  <a:srgbClr val="050505"/>
                </a:solidFill>
                <a:effectLst/>
                <a:latin typeface="Simplified Arabic"/>
                <a:ea typeface="Times New Roman"/>
              </a:rPr>
            </a:br>
            <a:endParaRPr lang="ar-IQ" b="1" dirty="0"/>
          </a:p>
        </p:txBody>
      </p:sp>
    </p:spTree>
    <p:extLst>
      <p:ext uri="{BB962C8B-B14F-4D97-AF65-F5344CB8AC3E}">
        <p14:creationId xmlns:p14="http://schemas.microsoft.com/office/powerpoint/2010/main" val="575769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ar-SA" b="1" dirty="0">
                <a:solidFill>
                  <a:schemeClr val="bg1"/>
                </a:solidFill>
                <a:ea typeface="Times New Roman"/>
                <a:cs typeface="Simplified Arabic"/>
              </a:rPr>
              <a:t>6-  تنفيذ البديل الملائم</a:t>
            </a:r>
            <a:endParaRPr lang="ar-IQ" sz="6000" dirty="0">
              <a:solidFill>
                <a:schemeClr val="bg1"/>
              </a:solidFill>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en-US" sz="4000" b="1" dirty="0" smtClean="0">
                <a:solidFill>
                  <a:srgbClr val="050505"/>
                </a:solidFill>
                <a:effectLst/>
                <a:latin typeface="Simplified Arabic"/>
                <a:ea typeface="Times New Roman"/>
              </a:rPr>
              <a:t/>
            </a:r>
            <a:br>
              <a:rPr lang="en-US" sz="4000" b="1" dirty="0" smtClean="0">
                <a:solidFill>
                  <a:srgbClr val="050505"/>
                </a:solidFill>
                <a:effectLst/>
                <a:latin typeface="Simplified Arabic"/>
                <a:ea typeface="Times New Roman"/>
              </a:rPr>
            </a:br>
            <a:r>
              <a:rPr lang="ar-SA" sz="4000" b="1" dirty="0" smtClean="0">
                <a:solidFill>
                  <a:srgbClr val="050505"/>
                </a:solidFill>
                <a:effectLst/>
                <a:latin typeface="Simplified Arabic"/>
                <a:ea typeface="Times New Roman"/>
              </a:rPr>
              <a:t>تصل عملية اتخاذ القرار إلى قمتها بتغليب أحد الاحتمالات واختياره على أنه أنسب الاحتمالات وعندما يتخذ القرار تبدأ مرحلة وضع برنامج للتنفيذ بإمكانياته ووسائله المادية والبرية مع وضع الضمانات اللازمة لاستمرار البرنامج</a:t>
            </a:r>
            <a:r>
              <a:rPr lang="en-US" sz="4000" b="1" dirty="0" smtClean="0">
                <a:solidFill>
                  <a:srgbClr val="050505"/>
                </a:solidFill>
                <a:effectLst/>
                <a:latin typeface="Simplified Arabic"/>
                <a:ea typeface="Times New Roman"/>
              </a:rPr>
              <a:t>.</a:t>
            </a:r>
            <a:br>
              <a:rPr lang="en-US" sz="4000" b="1" dirty="0" smtClean="0">
                <a:solidFill>
                  <a:srgbClr val="050505"/>
                </a:solidFill>
                <a:effectLst/>
                <a:latin typeface="Simplified Arabic"/>
                <a:ea typeface="Times New Roman"/>
              </a:rPr>
            </a:br>
            <a:endParaRPr lang="ar-IQ" sz="4000" b="1" dirty="0"/>
          </a:p>
        </p:txBody>
      </p:sp>
    </p:spTree>
    <p:extLst>
      <p:ext uri="{BB962C8B-B14F-4D97-AF65-F5344CB8AC3E}">
        <p14:creationId xmlns:p14="http://schemas.microsoft.com/office/powerpoint/2010/main" val="1087620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SA" sz="4800" b="1" dirty="0">
                <a:solidFill>
                  <a:srgbClr val="050505"/>
                </a:solidFill>
                <a:latin typeface="Simplified Arabic"/>
                <a:ea typeface="Times New Roman"/>
                <a:cs typeface="Arial"/>
              </a:rPr>
              <a:t>7- متابعة وتقويم عملية التنفيذ</a:t>
            </a:r>
            <a:endParaRPr lang="ar-IQ" sz="8000" dirty="0"/>
          </a:p>
        </p:txBody>
      </p:sp>
      <p:sp>
        <p:nvSpPr>
          <p:cNvPr id="3" name="عنصر نائب للمحتوى 2"/>
          <p:cNvSpPr>
            <a:spLocks noGrp="1"/>
          </p:cNvSpPr>
          <p:nvPr>
            <p:ph idx="1"/>
          </p:nvPr>
        </p:nvSpPr>
        <p:spPr>
          <a:xfrm>
            <a:off x="313184" y="1600200"/>
            <a:ext cx="8507288" cy="4997152"/>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ar-SA" sz="2800" b="1" dirty="0" smtClean="0">
                <a:solidFill>
                  <a:srgbClr val="050505"/>
                </a:solidFill>
                <a:effectLst/>
                <a:latin typeface="Simplified Arabic"/>
                <a:ea typeface="Times New Roman"/>
              </a:rPr>
              <a:t>إن مهمة اتخاذ القرار التربوي لا تنتهي بصدوره فالقرار لا تتحقق فاعليته إلا عن طريق عملية المتابعة المستمرة لتنفيذه، وبذلك تتأكد إدارة المدرسة مما إذا كان القرار سليمًا ومحققًا لهدفه فبعض القرارات قد تنقصها نواحي قانونية أو فنية ومالية يكشف عنها التنفيذ مما يستدعي مراجعتها أو تعديلها وهذه يجب أن تتم بالاشتراك مع من اتخذ القرار أصلاً حتى لا تتغير طبيعة البرامج والخطة</a:t>
            </a:r>
            <a:r>
              <a:rPr lang="en-US" sz="2800" b="1" dirty="0" smtClean="0">
                <a:solidFill>
                  <a:srgbClr val="050505"/>
                </a:solidFill>
                <a:effectLst/>
                <a:latin typeface="Simplified Arabic"/>
                <a:ea typeface="Times New Roman"/>
              </a:rPr>
              <a:t>.</a:t>
            </a:r>
            <a:br>
              <a:rPr lang="en-US" sz="2800" b="1" dirty="0" smtClean="0">
                <a:solidFill>
                  <a:srgbClr val="050505"/>
                </a:solidFill>
                <a:effectLst/>
                <a:latin typeface="Simplified Arabic"/>
                <a:ea typeface="Times New Roman"/>
              </a:rPr>
            </a:br>
            <a:r>
              <a:rPr lang="ar-SA" sz="2800" b="1" dirty="0" smtClean="0">
                <a:solidFill>
                  <a:srgbClr val="050505"/>
                </a:solidFill>
                <a:effectLst/>
                <a:latin typeface="Simplified Arabic"/>
                <a:ea typeface="Times New Roman"/>
              </a:rPr>
              <a:t>وعملية المتابعة هذه يجب أن تتم من الداخل أو الخارج لتتحقق بصورة مثلى ويمكن للإدارة المدرسية أن تختار طريقة المتابعة المناسبة عن طريق النظار والوكلاء والمعلمين والإداريين وفي هذا المجال لابد أن يتحدد لكل هؤلاء مهام محدودة في شكل تعليمات واضحة تتضمن واجب كل منهم</a:t>
            </a:r>
            <a:r>
              <a:rPr lang="en-US" sz="2800" b="1" dirty="0" smtClean="0">
                <a:solidFill>
                  <a:srgbClr val="050505"/>
                </a:solidFill>
                <a:effectLst/>
                <a:latin typeface="Simplified Arabic"/>
                <a:ea typeface="Times New Roman"/>
              </a:rPr>
              <a:t>.</a:t>
            </a:r>
            <a:br>
              <a:rPr lang="en-US" sz="2800" b="1" dirty="0" smtClean="0">
                <a:solidFill>
                  <a:srgbClr val="050505"/>
                </a:solidFill>
                <a:effectLst/>
                <a:latin typeface="Simplified Arabic"/>
                <a:ea typeface="Times New Roman"/>
              </a:rPr>
            </a:br>
            <a:endParaRPr lang="ar-IQ" sz="2800" b="1" dirty="0"/>
          </a:p>
        </p:txBody>
      </p:sp>
    </p:spTree>
    <p:extLst>
      <p:ext uri="{BB962C8B-B14F-4D97-AF65-F5344CB8AC3E}">
        <p14:creationId xmlns:p14="http://schemas.microsoft.com/office/powerpoint/2010/main" val="2402658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marL="1270" lvl="0" indent="359410">
              <a:lnSpc>
                <a:spcPct val="125000"/>
              </a:lnSpc>
              <a:spcBef>
                <a:spcPct val="20000"/>
              </a:spcBef>
            </a:pPr>
            <a:r>
              <a:rPr lang="ar-IQ" sz="4000" b="1" dirty="0" smtClean="0">
                <a:solidFill>
                  <a:prstClr val="black"/>
                </a:solidFill>
                <a:latin typeface="Times New Roman"/>
                <a:ea typeface="Times New Roman"/>
                <a:cs typeface="Simplified Arabic"/>
              </a:rPr>
              <a:t/>
            </a:r>
            <a:br>
              <a:rPr lang="ar-IQ" sz="4000" b="1" dirty="0" smtClean="0">
                <a:solidFill>
                  <a:prstClr val="black"/>
                </a:solidFill>
                <a:latin typeface="Times New Roman"/>
                <a:ea typeface="Times New Roman"/>
                <a:cs typeface="Simplified Arabic"/>
              </a:rPr>
            </a:br>
            <a:r>
              <a:rPr lang="ar-SA" sz="4000" b="1" dirty="0" smtClean="0">
                <a:solidFill>
                  <a:prstClr val="black"/>
                </a:solidFill>
                <a:latin typeface="Times New Roman"/>
                <a:ea typeface="Times New Roman"/>
                <a:cs typeface="Simplified Arabic"/>
              </a:rPr>
              <a:t>أنواع </a:t>
            </a:r>
            <a:r>
              <a:rPr lang="ar-SA" sz="4000" b="1" dirty="0">
                <a:solidFill>
                  <a:prstClr val="black"/>
                </a:solidFill>
                <a:latin typeface="Times New Roman"/>
                <a:ea typeface="Times New Roman"/>
                <a:cs typeface="Simplified Arabic"/>
              </a:rPr>
              <a:t>القرارات: </a:t>
            </a:r>
            <a:r>
              <a:rPr lang="en-US" sz="4000" b="1" dirty="0">
                <a:solidFill>
                  <a:prstClr val="black"/>
                </a:solidFill>
                <a:latin typeface="Simplified Arabic"/>
                <a:ea typeface="Times New Roman"/>
                <a:cs typeface="Traditional Arabic"/>
              </a:rPr>
              <a:t>Decisions Types </a:t>
            </a:r>
            <a:r>
              <a:rPr lang="en-US" sz="1800" dirty="0">
                <a:solidFill>
                  <a:prstClr val="black"/>
                </a:solidFill>
                <a:latin typeface="Times New Roman"/>
                <a:ea typeface="Times New Roman"/>
                <a:cs typeface="Traditional Arabic"/>
              </a:rPr>
              <a:t/>
            </a:r>
            <a:br>
              <a:rPr lang="en-US" sz="1800" dirty="0">
                <a:solidFill>
                  <a:prstClr val="black"/>
                </a:solidFill>
                <a:latin typeface="Times New Roman"/>
                <a:ea typeface="Times New Roman"/>
                <a:cs typeface="Traditional Arabic"/>
              </a:rPr>
            </a:br>
            <a:endParaRPr lang="ar-IQ" sz="48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1270" indent="359410" algn="justLow">
              <a:lnSpc>
                <a:spcPct val="125000"/>
              </a:lnSpc>
            </a:pPr>
            <a:r>
              <a:rPr lang="ar-SA" dirty="0" smtClean="0">
                <a:effectLst/>
                <a:latin typeface="Times New Roman"/>
                <a:ea typeface="Times New Roman"/>
                <a:cs typeface="Simplified Arabic"/>
              </a:rPr>
              <a:t>نتيجة لأهمية القرارات ودورها البارز في العملية الإدارية والتي تعتبر هي لب العملية الإدارية وقلبها النابض فقد شغل موضوع القرار وكرسة من أجله الجهود من أجل البحث والكشف عن أبعاده وأنواعه حيث صنفوا القرارات إلى أنواع متعددة على أسس ومعايير متعددة ويعود الاختلاف بين هذه الأنواع إلى الاختلاف في وجهات النظر وزاوية الرؤية إلى القرار، ومن هذه الأنواع:</a:t>
            </a:r>
            <a:endParaRPr lang="en-US" sz="1600" dirty="0" smtClean="0">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70559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843213" y="1916906"/>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defRPr/>
            </a:pPr>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3075" name="Text Box 6"/>
          <p:cNvSpPr txBox="1">
            <a:spLocks noChangeArrowheads="1"/>
          </p:cNvSpPr>
          <p:nvPr/>
        </p:nvSpPr>
        <p:spPr bwMode="auto">
          <a:xfrm>
            <a:off x="611189" y="1863329"/>
            <a:ext cx="2592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defTabSz="685800">
              <a:spcBef>
                <a:spcPct val="50000"/>
              </a:spcBef>
              <a:defRPr/>
            </a:pPr>
            <a:endParaRPr lang="ar-IQ" sz="1800">
              <a:solidFill>
                <a:prstClr val="white"/>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9" y="3429000"/>
            <a:ext cx="3705225" cy="2114550"/>
          </a:xfrm>
        </p:spPr>
      </p:pic>
    </p:spTree>
    <p:extLst>
      <p:ext uri="{BB962C8B-B14F-4D97-AF65-F5344CB8AC3E}">
        <p14:creationId xmlns:p14="http://schemas.microsoft.com/office/powerpoint/2010/main" val="46888056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Autofit/>
          </a:bodyPr>
          <a:lstStyle/>
          <a:p>
            <a:pPr marL="1270" lvl="0" indent="-635">
              <a:lnSpc>
                <a:spcPct val="125000"/>
              </a:lnSpc>
              <a:spcBef>
                <a:spcPct val="20000"/>
              </a:spcBef>
            </a:pPr>
            <a:r>
              <a:rPr lang="ar-IQ" sz="3600" b="1" dirty="0" smtClean="0">
                <a:solidFill>
                  <a:prstClr val="black"/>
                </a:solidFill>
                <a:latin typeface="Times New Roman"/>
                <a:ea typeface="Times New Roman"/>
                <a:cs typeface="Simplified Arabic"/>
              </a:rPr>
              <a:t/>
            </a:r>
            <a:br>
              <a:rPr lang="ar-IQ" sz="3600" b="1" dirty="0" smtClean="0">
                <a:solidFill>
                  <a:prstClr val="black"/>
                </a:solidFill>
                <a:latin typeface="Times New Roman"/>
                <a:ea typeface="Times New Roman"/>
                <a:cs typeface="Simplified Arabic"/>
              </a:rPr>
            </a:br>
            <a:r>
              <a:rPr lang="ar-SA" sz="3600" b="1" dirty="0" smtClean="0">
                <a:solidFill>
                  <a:prstClr val="black"/>
                </a:solidFill>
                <a:latin typeface="Times New Roman"/>
                <a:ea typeface="Times New Roman"/>
                <a:cs typeface="Simplified Arabic"/>
              </a:rPr>
              <a:t>1- </a:t>
            </a:r>
            <a:r>
              <a:rPr lang="ar-SA" sz="3600" b="1" dirty="0">
                <a:solidFill>
                  <a:prstClr val="black"/>
                </a:solidFill>
                <a:latin typeface="Times New Roman"/>
                <a:ea typeface="Times New Roman"/>
                <a:cs typeface="Simplified Arabic"/>
              </a:rPr>
              <a:t>القرارات وفقاً لمن يشارك في صنعها.</a:t>
            </a:r>
            <a:r>
              <a:rPr lang="en-US" sz="1800" b="1" dirty="0">
                <a:solidFill>
                  <a:prstClr val="black"/>
                </a:solidFill>
                <a:latin typeface="Times New Roman"/>
                <a:ea typeface="Times New Roman"/>
                <a:cs typeface="Traditional Arabic"/>
              </a:rPr>
              <a:t/>
            </a:r>
            <a:br>
              <a:rPr lang="en-US" sz="1800" b="1" dirty="0">
                <a:solidFill>
                  <a:prstClr val="black"/>
                </a:solidFill>
                <a:latin typeface="Times New Roman"/>
                <a:ea typeface="Times New Roman"/>
                <a:cs typeface="Traditional Arabic"/>
              </a:rPr>
            </a:br>
            <a:endParaRPr lang="ar-IQ" sz="4800" b="1"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1270" indent="-179705" algn="justLow">
              <a:lnSpc>
                <a:spcPct val="125000"/>
              </a:lnSpc>
              <a:tabLst>
                <a:tab pos="539115" algn="l"/>
              </a:tabLst>
            </a:pPr>
            <a:r>
              <a:rPr lang="ar-SA" sz="4000" b="1" dirty="0" smtClean="0">
                <a:effectLst/>
                <a:latin typeface="Times New Roman"/>
                <a:ea typeface="Times New Roman"/>
                <a:cs typeface="Simplified Arabic"/>
              </a:rPr>
              <a:t>أ- قرارات فردية: وهي التي تتخذ بواسطة الإداري بمفرده.</a:t>
            </a:r>
            <a:endParaRPr lang="en-US" sz="2000" b="1" dirty="0" smtClean="0">
              <a:effectLst/>
              <a:latin typeface="Times New Roman"/>
              <a:ea typeface="Times New Roman"/>
              <a:cs typeface="Traditional Arabic"/>
            </a:endParaRPr>
          </a:p>
          <a:p>
            <a:pPr marL="1270"/>
            <a:r>
              <a:rPr lang="ar-SA" sz="4000" b="1" dirty="0" smtClean="0">
                <a:effectLst/>
                <a:latin typeface="Times New Roman"/>
                <a:ea typeface="Times New Roman"/>
                <a:cs typeface="Simplified Arabic"/>
              </a:rPr>
              <a:t>ب-قرارات جماعية: وهي القرارات التي تنفذ بواسطة الجماعات من خلال اللجان الاجتماعية.</a:t>
            </a:r>
            <a:endParaRPr lang="en-US" sz="2000" b="1" dirty="0" smtClean="0">
              <a:effectLst/>
              <a:latin typeface="Times New Roman"/>
              <a:ea typeface="Times New Roman"/>
              <a:cs typeface="Simplified Arabic"/>
            </a:endParaRPr>
          </a:p>
          <a:p>
            <a:endParaRPr lang="ar-IQ" sz="4000" b="1" dirty="0"/>
          </a:p>
        </p:txBody>
      </p:sp>
    </p:spTree>
    <p:extLst>
      <p:ext uri="{BB962C8B-B14F-4D97-AF65-F5344CB8AC3E}">
        <p14:creationId xmlns:p14="http://schemas.microsoft.com/office/powerpoint/2010/main" val="2832980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Autofit/>
          </a:bodyPr>
          <a:lstStyle/>
          <a:p>
            <a:pPr marL="1270" lvl="0" indent="-342900">
              <a:lnSpc>
                <a:spcPct val="125000"/>
              </a:lnSpc>
              <a:spcBef>
                <a:spcPct val="20000"/>
              </a:spcBef>
            </a:pPr>
            <a:r>
              <a:rPr lang="ar-IQ" b="1" dirty="0" smtClean="0">
                <a:solidFill>
                  <a:prstClr val="black"/>
                </a:solidFill>
                <a:latin typeface="Times New Roman"/>
                <a:ea typeface="Times New Roman"/>
                <a:cs typeface="Simplified Arabic"/>
              </a:rPr>
              <a:t/>
            </a:r>
            <a:br>
              <a:rPr lang="ar-IQ" b="1" dirty="0" smtClean="0">
                <a:solidFill>
                  <a:prstClr val="black"/>
                </a:solidFill>
                <a:latin typeface="Times New Roman"/>
                <a:ea typeface="Times New Roman"/>
                <a:cs typeface="Simplified Arabic"/>
              </a:rPr>
            </a:br>
            <a:r>
              <a:rPr lang="ar-IQ" b="1" dirty="0">
                <a:solidFill>
                  <a:prstClr val="black"/>
                </a:solidFill>
                <a:latin typeface="Times New Roman"/>
                <a:ea typeface="Times New Roman"/>
                <a:cs typeface="Simplified Arabic"/>
              </a:rPr>
              <a:t>2</a:t>
            </a:r>
            <a:r>
              <a:rPr lang="ar-SA" b="1" dirty="0" smtClean="0">
                <a:solidFill>
                  <a:prstClr val="black"/>
                </a:solidFill>
                <a:latin typeface="Times New Roman"/>
                <a:ea typeface="Times New Roman"/>
                <a:cs typeface="Simplified Arabic"/>
              </a:rPr>
              <a:t>- </a:t>
            </a:r>
            <a:r>
              <a:rPr lang="ar-SA" b="1" dirty="0">
                <a:solidFill>
                  <a:prstClr val="black"/>
                </a:solidFill>
                <a:latin typeface="Times New Roman"/>
                <a:ea typeface="Times New Roman"/>
                <a:cs typeface="Simplified Arabic"/>
              </a:rPr>
              <a:t>قرارات وفقاً لطابعها الرسمي</a:t>
            </a:r>
            <a:r>
              <a:rPr lang="en-US" sz="2400" dirty="0">
                <a:solidFill>
                  <a:prstClr val="black"/>
                </a:solidFill>
                <a:latin typeface="Times New Roman"/>
                <a:ea typeface="Times New Roman"/>
                <a:cs typeface="Traditional Arabic"/>
              </a:rPr>
              <a:t/>
            </a:r>
            <a:br>
              <a:rPr lang="en-US" sz="2400" dirty="0">
                <a:solidFill>
                  <a:prstClr val="black"/>
                </a:solidFill>
                <a:latin typeface="Times New Roman"/>
                <a:ea typeface="Times New Roman"/>
                <a:cs typeface="Traditional Arabic"/>
              </a:rPr>
            </a:br>
            <a:endParaRPr lang="ar-IQ" sz="60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1270" indent="-179705" algn="justLow">
              <a:lnSpc>
                <a:spcPct val="125000"/>
              </a:lnSpc>
            </a:pPr>
            <a:r>
              <a:rPr lang="ar-SA" sz="3600" b="1" dirty="0" smtClean="0">
                <a:effectLst/>
                <a:latin typeface="Times New Roman"/>
                <a:ea typeface="Times New Roman"/>
                <a:cs typeface="Simplified Arabic"/>
              </a:rPr>
              <a:t>أ- قرارات شخصية: تختص بمسألة المساهمة في أعمال المنظمة وهي قرارات لا يمكن تفويضها.</a:t>
            </a:r>
            <a:endParaRPr lang="en-US" sz="1800" b="1" dirty="0" smtClean="0">
              <a:effectLst/>
              <a:latin typeface="Times New Roman"/>
              <a:ea typeface="Times New Roman"/>
              <a:cs typeface="Traditional Arabic"/>
            </a:endParaRPr>
          </a:p>
          <a:p>
            <a:pPr marL="1270" indent="-179705" algn="justLow">
              <a:lnSpc>
                <a:spcPct val="125000"/>
              </a:lnSpc>
            </a:pPr>
            <a:r>
              <a:rPr lang="ar-SA" sz="3600" b="1" dirty="0" smtClean="0">
                <a:effectLst/>
                <a:latin typeface="Times New Roman"/>
                <a:ea typeface="Times New Roman"/>
                <a:cs typeface="Simplified Arabic"/>
              </a:rPr>
              <a:t>ب-قرارات تنظيمية: تختص بالعمل التنظيمي كقرارات مجلس الإدارة أو قرارات اللجان وهي قرارات يمكن تفويضها وتخويلها إلى مستويات مختلفة، وبذلك فهي مجردة عن الصفات الشخصية فتصبح تنظيمية.</a:t>
            </a:r>
            <a:endParaRPr lang="en-US" sz="1800" b="1" dirty="0" smtClean="0">
              <a:effectLst/>
              <a:latin typeface="Times New Roman"/>
              <a:ea typeface="Times New Roman"/>
              <a:cs typeface="Traditional Arabic"/>
            </a:endParaRPr>
          </a:p>
          <a:p>
            <a:endParaRPr lang="ar-IQ" sz="3600" b="1" dirty="0"/>
          </a:p>
        </p:txBody>
      </p:sp>
    </p:spTree>
    <p:extLst>
      <p:ext uri="{BB962C8B-B14F-4D97-AF65-F5344CB8AC3E}">
        <p14:creationId xmlns:p14="http://schemas.microsoft.com/office/powerpoint/2010/main" val="4033874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Autofit/>
          </a:bodyPr>
          <a:lstStyle/>
          <a:p>
            <a:pPr marL="1270" lvl="0" indent="-342900">
              <a:lnSpc>
                <a:spcPct val="125000"/>
              </a:lnSpc>
              <a:spcBef>
                <a:spcPct val="20000"/>
              </a:spcBef>
            </a:pPr>
            <a:r>
              <a:rPr lang="ar-IQ" sz="3600" b="1" dirty="0" smtClean="0">
                <a:solidFill>
                  <a:prstClr val="black"/>
                </a:solidFill>
                <a:latin typeface="Times New Roman"/>
                <a:ea typeface="Times New Roman"/>
                <a:cs typeface="Simplified Arabic"/>
              </a:rPr>
              <a:t/>
            </a:r>
            <a:br>
              <a:rPr lang="ar-IQ" sz="3600" b="1" dirty="0" smtClean="0">
                <a:solidFill>
                  <a:prstClr val="black"/>
                </a:solidFill>
                <a:latin typeface="Times New Roman"/>
                <a:ea typeface="Times New Roman"/>
                <a:cs typeface="Simplified Arabic"/>
              </a:rPr>
            </a:br>
            <a:r>
              <a:rPr lang="ar-SA" sz="3600" b="1" dirty="0" smtClean="0">
                <a:solidFill>
                  <a:prstClr val="black"/>
                </a:solidFill>
                <a:latin typeface="Times New Roman"/>
                <a:ea typeface="Times New Roman"/>
                <a:cs typeface="Simplified Arabic"/>
              </a:rPr>
              <a:t>3- </a:t>
            </a:r>
            <a:r>
              <a:rPr lang="ar-SA" sz="3600" b="1" dirty="0">
                <a:solidFill>
                  <a:prstClr val="black"/>
                </a:solidFill>
                <a:latin typeface="Times New Roman"/>
                <a:ea typeface="Times New Roman"/>
                <a:cs typeface="Simplified Arabic"/>
              </a:rPr>
              <a:t>القرارات وفقاً لظروف اتخاذها</a:t>
            </a:r>
            <a:r>
              <a:rPr lang="en-US" sz="1600" b="1" dirty="0">
                <a:solidFill>
                  <a:prstClr val="black"/>
                </a:solidFill>
                <a:latin typeface="Times New Roman"/>
                <a:ea typeface="Times New Roman"/>
                <a:cs typeface="Traditional Arabic"/>
              </a:rPr>
              <a:t/>
            </a:r>
            <a:br>
              <a:rPr lang="en-US" sz="1600" b="1" dirty="0">
                <a:solidFill>
                  <a:prstClr val="black"/>
                </a:solidFill>
                <a:latin typeface="Times New Roman"/>
                <a:ea typeface="Times New Roman"/>
                <a:cs typeface="Traditional Arabic"/>
              </a:rPr>
            </a:br>
            <a:endParaRPr lang="ar-IQ" sz="6000" b="1" dirty="0"/>
          </a:p>
        </p:txBody>
      </p:sp>
      <p:sp>
        <p:nvSpPr>
          <p:cNvPr id="3" name="عنصر نائب للمحتوى 2"/>
          <p:cNvSpPr>
            <a:spLocks noGrp="1"/>
          </p:cNvSpPr>
          <p:nvPr>
            <p:ph idx="1"/>
          </p:nvPr>
        </p:nvSpPr>
        <p:spPr>
          <a:xfrm>
            <a:off x="457200" y="1600200"/>
            <a:ext cx="8229600" cy="4925144"/>
          </a:xfrm>
        </p:spPr>
        <p:style>
          <a:lnRef idx="1">
            <a:schemeClr val="accent5"/>
          </a:lnRef>
          <a:fillRef idx="2">
            <a:schemeClr val="accent5"/>
          </a:fillRef>
          <a:effectRef idx="1">
            <a:schemeClr val="accent5"/>
          </a:effectRef>
          <a:fontRef idx="minor">
            <a:schemeClr val="dk1"/>
          </a:fontRef>
        </p:style>
        <p:txBody>
          <a:bodyPr>
            <a:normAutofit/>
          </a:bodyPr>
          <a:lstStyle/>
          <a:p>
            <a:pPr marL="1270" indent="-179705" algn="justLow">
              <a:lnSpc>
                <a:spcPct val="125000"/>
              </a:lnSpc>
            </a:pPr>
            <a:r>
              <a:rPr lang="ar-SA" sz="2400" b="1" dirty="0" smtClean="0">
                <a:effectLst/>
                <a:latin typeface="Times New Roman"/>
                <a:ea typeface="Times New Roman"/>
                <a:cs typeface="Simplified Arabic"/>
              </a:rPr>
              <a:t>أ- القرارات في حالة التأكد:</a:t>
            </a:r>
            <a:r>
              <a:rPr lang="ar-SA" sz="2400" dirty="0" smtClean="0">
                <a:effectLst/>
                <a:latin typeface="Times New Roman"/>
                <a:ea typeface="Times New Roman"/>
                <a:cs typeface="Simplified Arabic"/>
              </a:rPr>
              <a:t> في هذا النوع من القرارات تكون هناك درجة كافية من التأكد من العوامل والمتغيرات المؤثرة على القرار المتخذ ونتائجه المستقبلية فمتخذ القرار يكون على علم ومعرفة بظروف ونتائج كل بديل من البدائل المتاحة أمامه.</a:t>
            </a:r>
            <a:endParaRPr lang="en-US" sz="1200" dirty="0" smtClean="0">
              <a:effectLst/>
              <a:latin typeface="Times New Roman"/>
              <a:ea typeface="Times New Roman"/>
              <a:cs typeface="Traditional Arabic"/>
            </a:endParaRPr>
          </a:p>
          <a:p>
            <a:pPr marL="1270" indent="-179705" algn="justLow">
              <a:lnSpc>
                <a:spcPct val="125000"/>
              </a:lnSpc>
            </a:pPr>
            <a:r>
              <a:rPr lang="ar-SA" sz="2400" b="1" dirty="0" smtClean="0">
                <a:effectLst/>
                <a:latin typeface="Times New Roman"/>
                <a:ea typeface="Times New Roman"/>
                <a:cs typeface="Simplified Arabic"/>
              </a:rPr>
              <a:t>ب- القرارات في حالة المخاطرة:</a:t>
            </a:r>
            <a:r>
              <a:rPr lang="ar-SA" sz="2400" dirty="0" smtClean="0">
                <a:effectLst/>
                <a:latin typeface="Times New Roman"/>
                <a:ea typeface="Times New Roman"/>
                <a:cs typeface="Simplified Arabic"/>
              </a:rPr>
              <a:t> تسود حالة المخاطرة في اتخاذ القرار عندما يكون لكل بديل احتمالات عدة للظروف والنتائج المتعلقة به، ومن ثم فأن على متخذ القرار أن يقدر الظروف المحتملة الحدوث في المستقبل ودرجة احتمال حدوثها.</a:t>
            </a:r>
            <a:endParaRPr lang="en-US" sz="1200" dirty="0" smtClean="0">
              <a:effectLst/>
              <a:latin typeface="Times New Roman"/>
              <a:ea typeface="Times New Roman"/>
              <a:cs typeface="Traditional Arabic"/>
            </a:endParaRPr>
          </a:p>
          <a:p>
            <a:pPr marL="1270" indent="-179705" algn="justLow">
              <a:lnSpc>
                <a:spcPct val="125000"/>
              </a:lnSpc>
            </a:pPr>
            <a:r>
              <a:rPr lang="ar-SA" sz="2400" dirty="0" smtClean="0">
                <a:effectLst/>
                <a:latin typeface="Times New Roman"/>
                <a:ea typeface="Times New Roman"/>
                <a:cs typeface="Simplified Arabic"/>
              </a:rPr>
              <a:t>جـ- </a:t>
            </a:r>
            <a:r>
              <a:rPr lang="ar-SA" sz="2400" b="1" dirty="0" smtClean="0">
                <a:effectLst/>
                <a:latin typeface="Times New Roman"/>
                <a:ea typeface="Times New Roman"/>
                <a:cs typeface="Simplified Arabic"/>
              </a:rPr>
              <a:t>القرارات في حالة عدم التأكد:</a:t>
            </a:r>
            <a:r>
              <a:rPr lang="ar-SA" sz="2400" dirty="0" smtClean="0">
                <a:effectLst/>
                <a:latin typeface="Times New Roman"/>
                <a:ea typeface="Times New Roman"/>
                <a:cs typeface="Simplified Arabic"/>
              </a:rPr>
              <a:t> هي تلك القرارات التي تنفذ في ظروف غامضة لا تتوفر عنها المعلومات الكافية ويصعب تحديد الظروف المتوقع حدوثها، وتنشأ هذه الحالة نتيجة التعقيد المتزايد في البيئة المحيطة.</a:t>
            </a:r>
            <a:endParaRPr lang="en-US" sz="1200" dirty="0" smtClean="0">
              <a:effectLst/>
              <a:latin typeface="Times New Roman"/>
              <a:ea typeface="Times New Roman"/>
              <a:cs typeface="Traditional Arabic"/>
            </a:endParaRPr>
          </a:p>
          <a:p>
            <a:endParaRPr lang="ar-IQ" sz="2400" dirty="0"/>
          </a:p>
        </p:txBody>
      </p:sp>
    </p:spTree>
    <p:extLst>
      <p:ext uri="{BB962C8B-B14F-4D97-AF65-F5344CB8AC3E}">
        <p14:creationId xmlns:p14="http://schemas.microsoft.com/office/powerpoint/2010/main" val="613036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pPr marL="1270" lvl="0" indent="-342900">
              <a:lnSpc>
                <a:spcPct val="125000"/>
              </a:lnSpc>
              <a:spcBef>
                <a:spcPct val="20000"/>
              </a:spcBef>
            </a:pPr>
            <a:r>
              <a:rPr lang="ar-IQ" sz="4000" b="1" dirty="0" smtClean="0">
                <a:solidFill>
                  <a:prstClr val="black"/>
                </a:solidFill>
                <a:latin typeface="Times New Roman"/>
                <a:ea typeface="Times New Roman"/>
                <a:cs typeface="Simplified Arabic"/>
              </a:rPr>
              <a:t/>
            </a:r>
            <a:br>
              <a:rPr lang="ar-IQ" sz="4000" b="1" dirty="0" smtClean="0">
                <a:solidFill>
                  <a:prstClr val="black"/>
                </a:solidFill>
                <a:latin typeface="Times New Roman"/>
                <a:ea typeface="Times New Roman"/>
                <a:cs typeface="Simplified Arabic"/>
              </a:rPr>
            </a:br>
            <a:r>
              <a:rPr lang="ar-IQ" sz="4000" b="1" dirty="0">
                <a:solidFill>
                  <a:prstClr val="black"/>
                </a:solidFill>
                <a:latin typeface="Times New Roman"/>
                <a:ea typeface="Times New Roman"/>
                <a:cs typeface="Simplified Arabic"/>
              </a:rPr>
              <a:t>4</a:t>
            </a:r>
            <a:r>
              <a:rPr lang="ar-SA" sz="4000" b="1" dirty="0" smtClean="0">
                <a:solidFill>
                  <a:prstClr val="black"/>
                </a:solidFill>
                <a:latin typeface="Times New Roman"/>
                <a:ea typeface="Times New Roman"/>
                <a:cs typeface="Simplified Arabic"/>
              </a:rPr>
              <a:t>- </a:t>
            </a:r>
            <a:r>
              <a:rPr lang="ar-SA" sz="4000" b="1" dirty="0">
                <a:solidFill>
                  <a:prstClr val="black"/>
                </a:solidFill>
                <a:latin typeface="Times New Roman"/>
                <a:ea typeface="Times New Roman"/>
                <a:cs typeface="Simplified Arabic"/>
              </a:rPr>
              <a:t>القرارات وفقاً لنوع المشكلة.</a:t>
            </a:r>
            <a:r>
              <a:rPr lang="en-US" sz="2000" dirty="0">
                <a:solidFill>
                  <a:prstClr val="black"/>
                </a:solidFill>
                <a:latin typeface="Times New Roman"/>
                <a:ea typeface="Times New Roman"/>
                <a:cs typeface="Traditional Arabic"/>
              </a:rPr>
              <a:t/>
            </a:r>
            <a:br>
              <a:rPr lang="en-US" sz="2000" dirty="0">
                <a:solidFill>
                  <a:prstClr val="black"/>
                </a:solidFill>
                <a:latin typeface="Times New Roman"/>
                <a:ea typeface="Times New Roman"/>
                <a:cs typeface="Traditional Arabic"/>
              </a:rPr>
            </a:br>
            <a:endParaRPr lang="ar-IQ" sz="5400"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1270" indent="-179705" algn="justLow">
              <a:lnSpc>
                <a:spcPct val="125000"/>
              </a:lnSpc>
              <a:tabLst>
                <a:tab pos="179070" algn="l"/>
              </a:tabLst>
            </a:pPr>
            <a:r>
              <a:rPr lang="ar-SA" dirty="0" smtClean="0">
                <a:effectLst/>
                <a:latin typeface="Times New Roman"/>
                <a:ea typeface="Times New Roman"/>
                <a:cs typeface="Simplified Arabic"/>
              </a:rPr>
              <a:t>أ</a:t>
            </a:r>
            <a:r>
              <a:rPr lang="ar-SA" b="1" dirty="0" smtClean="0">
                <a:effectLst/>
                <a:latin typeface="Times New Roman"/>
                <a:ea typeface="Times New Roman"/>
                <a:cs typeface="Simplified Arabic"/>
              </a:rPr>
              <a:t>- القرارات المخططة:</a:t>
            </a:r>
            <a:r>
              <a:rPr lang="ar-SA" dirty="0" smtClean="0">
                <a:effectLst/>
                <a:latin typeface="Times New Roman"/>
                <a:ea typeface="Times New Roman"/>
                <a:cs typeface="Simplified Arabic"/>
              </a:rPr>
              <a:t> فيمكن التخطيط لاتخاذ القرار على أساس برنامج معين بحيث يصبح في النهاية متكرراً وروتينياً، وتصبح هناك إجراءات معينة متفق على تنفيذها بالنسبة لكل قرار.</a:t>
            </a:r>
            <a:endParaRPr lang="en-US" sz="1600" dirty="0" smtClean="0">
              <a:effectLst/>
              <a:latin typeface="Times New Roman"/>
              <a:ea typeface="Times New Roman"/>
              <a:cs typeface="Traditional Arabic"/>
            </a:endParaRPr>
          </a:p>
          <a:p>
            <a:pPr marL="1270" indent="-179705" algn="justLow">
              <a:lnSpc>
                <a:spcPct val="125000"/>
              </a:lnSpc>
              <a:tabLst>
                <a:tab pos="179070" algn="l"/>
              </a:tabLst>
            </a:pPr>
            <a:r>
              <a:rPr lang="ar-SA" dirty="0" smtClean="0">
                <a:effectLst/>
                <a:latin typeface="Times New Roman"/>
                <a:ea typeface="Times New Roman"/>
                <a:cs typeface="Simplified Arabic"/>
              </a:rPr>
              <a:t>ب- </a:t>
            </a:r>
            <a:r>
              <a:rPr lang="ar-SA" b="1" dirty="0" smtClean="0">
                <a:effectLst/>
                <a:latin typeface="Times New Roman"/>
                <a:ea typeface="Times New Roman"/>
                <a:cs typeface="Simplified Arabic"/>
              </a:rPr>
              <a:t>القرارات غير المخططة</a:t>
            </a:r>
            <a:r>
              <a:rPr lang="ar-SA" dirty="0" smtClean="0">
                <a:effectLst/>
                <a:latin typeface="Times New Roman"/>
                <a:ea typeface="Times New Roman"/>
                <a:cs typeface="Simplified Arabic"/>
              </a:rPr>
              <a:t>: فهي تلك القرارات التي لا تتخذ بناء على برنامج معين، فهي جديدة، بناءة وهامة.</a:t>
            </a:r>
            <a:endParaRPr lang="en-US" sz="1600" dirty="0" smtClean="0">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735513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Autofit/>
          </a:bodyPr>
          <a:lstStyle/>
          <a:p>
            <a:pPr marL="1270" lvl="0" indent="-342900">
              <a:lnSpc>
                <a:spcPct val="125000"/>
              </a:lnSpc>
              <a:spcBef>
                <a:spcPct val="20000"/>
              </a:spcBef>
            </a:pPr>
            <a:r>
              <a:rPr lang="ar-IQ" sz="3600" b="1" dirty="0" smtClean="0">
                <a:solidFill>
                  <a:prstClr val="black"/>
                </a:solidFill>
                <a:latin typeface="Times New Roman"/>
                <a:ea typeface="Times New Roman"/>
                <a:cs typeface="Simplified Arabic"/>
              </a:rPr>
              <a:t>4</a:t>
            </a:r>
            <a:br>
              <a:rPr lang="ar-IQ" sz="3600" b="1" dirty="0" smtClean="0">
                <a:solidFill>
                  <a:prstClr val="black"/>
                </a:solidFill>
                <a:latin typeface="Times New Roman"/>
                <a:ea typeface="Times New Roman"/>
                <a:cs typeface="Simplified Arabic"/>
              </a:rPr>
            </a:br>
            <a:r>
              <a:rPr lang="ar-IQ" sz="3600" b="1" dirty="0" smtClean="0">
                <a:solidFill>
                  <a:prstClr val="black"/>
                </a:solidFill>
                <a:latin typeface="Times New Roman"/>
                <a:ea typeface="Times New Roman"/>
                <a:cs typeface="Simplified Arabic"/>
              </a:rPr>
              <a:t>5</a:t>
            </a:r>
            <a:r>
              <a:rPr lang="ar-SA" sz="3600" b="1" dirty="0" smtClean="0">
                <a:solidFill>
                  <a:prstClr val="black"/>
                </a:solidFill>
                <a:latin typeface="Times New Roman"/>
                <a:ea typeface="Times New Roman"/>
                <a:cs typeface="Simplified Arabic"/>
              </a:rPr>
              <a:t>- </a:t>
            </a:r>
            <a:r>
              <a:rPr lang="ar-SA" sz="3600" b="1" dirty="0">
                <a:solidFill>
                  <a:prstClr val="black"/>
                </a:solidFill>
                <a:latin typeface="Times New Roman"/>
                <a:ea typeface="Times New Roman"/>
                <a:cs typeface="Simplified Arabic"/>
              </a:rPr>
              <a:t>القرارات وفقاً لبرمجتها</a:t>
            </a:r>
            <a:r>
              <a:rPr lang="en-US" sz="1800" b="1" dirty="0">
                <a:solidFill>
                  <a:prstClr val="black"/>
                </a:solidFill>
                <a:latin typeface="Times New Roman"/>
                <a:ea typeface="Times New Roman"/>
                <a:cs typeface="Traditional Arabic"/>
              </a:rPr>
              <a:t/>
            </a:r>
            <a:br>
              <a:rPr lang="en-US" sz="1800" b="1" dirty="0">
                <a:solidFill>
                  <a:prstClr val="black"/>
                </a:solidFill>
                <a:latin typeface="Times New Roman"/>
                <a:ea typeface="Times New Roman"/>
                <a:cs typeface="Traditional Arabic"/>
              </a:rPr>
            </a:br>
            <a:endParaRPr lang="ar-IQ" sz="5400" b="1"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1270" indent="-179705" algn="justLow">
              <a:lnSpc>
                <a:spcPct val="125000"/>
              </a:lnSpc>
            </a:pPr>
            <a:r>
              <a:rPr lang="ar-SA" b="1" dirty="0" smtClean="0">
                <a:effectLst/>
                <a:latin typeface="Times New Roman"/>
                <a:ea typeface="Times New Roman"/>
                <a:cs typeface="Simplified Arabic"/>
              </a:rPr>
              <a:t>أ- القرارات المبرمجة</a:t>
            </a:r>
            <a:r>
              <a:rPr lang="ar-SA" dirty="0" smtClean="0">
                <a:effectLst/>
                <a:latin typeface="Times New Roman"/>
                <a:ea typeface="Times New Roman"/>
                <a:cs typeface="Simplified Arabic"/>
              </a:rPr>
              <a:t>: هي القرارات الروتينية المتكرر اتخاذها يومياً، لا تتطلب جهداً في التفكير نظراً لإمكانية جدولتها وبرمجتها على وفق روتين معين فهي أذن تتعلق بمشكلات ذات طبيعة متكررة وروتينية تقوم الإدارة بإجراءات محددة لمعالجتها ولهذا يطلق عليها القرارات التي يمكن برمجتها.</a:t>
            </a:r>
            <a:endParaRPr lang="en-US" sz="1600" dirty="0" smtClean="0">
              <a:effectLst/>
              <a:latin typeface="Times New Roman"/>
              <a:ea typeface="Times New Roman"/>
              <a:cs typeface="Traditional Arabic"/>
            </a:endParaRPr>
          </a:p>
          <a:p>
            <a:r>
              <a:rPr lang="ar-SA" b="1" dirty="0" smtClean="0">
                <a:effectLst/>
                <a:ea typeface="Times New Roman"/>
                <a:cs typeface="Simplified Arabic"/>
              </a:rPr>
              <a:t>ب- القرارات غير المبرمجة</a:t>
            </a:r>
            <a:r>
              <a:rPr lang="ar-SA" dirty="0" smtClean="0">
                <a:effectLst/>
                <a:ea typeface="Times New Roman"/>
                <a:cs typeface="Simplified Arabic"/>
              </a:rPr>
              <a:t>: فهي تتعلق بمشكلات ذات أبعاد متعددة إلى جانب كبير من التعقيد والعمق ولذلك لا يمكن مواجهتها بقرارات فورية مثل القرارات المبرمجة بسبب تنوع موضوعاتها وظروف اتخاذها وتباين أبعادها فهي تحتاج إلى جهد كبير لمعالجة المعلومات.</a:t>
            </a:r>
            <a:endParaRPr lang="ar-IQ" dirty="0"/>
          </a:p>
        </p:txBody>
      </p:sp>
    </p:spTree>
    <p:extLst>
      <p:ext uri="{BB962C8B-B14F-4D97-AF65-F5344CB8AC3E}">
        <p14:creationId xmlns:p14="http://schemas.microsoft.com/office/powerpoint/2010/main" val="4279962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pPr marL="1270" lvl="0" indent="-179705">
              <a:lnSpc>
                <a:spcPct val="125000"/>
              </a:lnSpc>
              <a:spcBef>
                <a:spcPct val="20000"/>
              </a:spcBef>
            </a:pPr>
            <a:r>
              <a:rPr lang="ar-IQ" b="1" dirty="0" smtClean="0">
                <a:solidFill>
                  <a:prstClr val="black"/>
                </a:solidFill>
                <a:latin typeface="Times New Roman"/>
                <a:ea typeface="Times New Roman"/>
                <a:cs typeface="Simplified Arabic"/>
              </a:rPr>
              <a:t/>
            </a:r>
            <a:br>
              <a:rPr lang="ar-IQ" b="1" dirty="0" smtClean="0">
                <a:solidFill>
                  <a:prstClr val="black"/>
                </a:solidFill>
                <a:latin typeface="Times New Roman"/>
                <a:ea typeface="Times New Roman"/>
                <a:cs typeface="Simplified Arabic"/>
              </a:rPr>
            </a:br>
            <a:r>
              <a:rPr lang="ar-SA" b="1" dirty="0" smtClean="0">
                <a:solidFill>
                  <a:prstClr val="black"/>
                </a:solidFill>
                <a:latin typeface="Times New Roman"/>
                <a:ea typeface="Times New Roman"/>
                <a:cs typeface="Simplified Arabic"/>
              </a:rPr>
              <a:t>أركان  </a:t>
            </a:r>
            <a:r>
              <a:rPr lang="ar-SA" b="1" dirty="0">
                <a:solidFill>
                  <a:prstClr val="black"/>
                </a:solidFill>
                <a:latin typeface="Times New Roman"/>
                <a:ea typeface="Times New Roman"/>
                <a:cs typeface="Simplified Arabic"/>
              </a:rPr>
              <a:t>القرار القانونية:</a:t>
            </a:r>
            <a:r>
              <a:rPr lang="en-US" sz="2000" dirty="0">
                <a:solidFill>
                  <a:prstClr val="black"/>
                </a:solidFill>
                <a:latin typeface="Times New Roman"/>
                <a:ea typeface="Times New Roman"/>
                <a:cs typeface="Traditional Arabic"/>
              </a:rPr>
              <a:t/>
            </a:r>
            <a:br>
              <a:rPr lang="en-US" sz="2000" dirty="0">
                <a:solidFill>
                  <a:prstClr val="black"/>
                </a:solidFill>
                <a:latin typeface="Times New Roman"/>
                <a:ea typeface="Times New Roman"/>
                <a:cs typeface="Traditional Arabic"/>
              </a:rPr>
            </a:br>
            <a:endParaRPr lang="ar-IQ" sz="5400"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1270" indent="-179705" algn="justLow">
              <a:lnSpc>
                <a:spcPct val="125000"/>
              </a:lnSpc>
            </a:pPr>
            <a:r>
              <a:rPr lang="ar-SA" sz="4000" b="1" dirty="0" smtClean="0">
                <a:effectLst/>
                <a:latin typeface="Times New Roman"/>
                <a:ea typeface="Times New Roman"/>
                <a:cs typeface="Simplified Arabic"/>
              </a:rPr>
              <a:t>يتسم الحديث عن اركان القرار بالصيغة القانونية ويقصد بالأركان تلك الشروط التي يفترض توافرها في القرار الإداري حتى يكون قراراً قانونيا مستوفياً للشروط الأساسية  التي يقوم عليها وهذه الأركان هي :</a:t>
            </a:r>
            <a:endParaRPr lang="en-US" sz="2000" b="1" dirty="0" smtClean="0">
              <a:effectLst/>
              <a:latin typeface="Times New Roman"/>
              <a:ea typeface="Times New Roman"/>
              <a:cs typeface="Traditional Arabic"/>
            </a:endParaRPr>
          </a:p>
          <a:p>
            <a:endParaRPr lang="ar-IQ" sz="4000" b="1" dirty="0"/>
          </a:p>
        </p:txBody>
      </p:sp>
    </p:spTree>
    <p:extLst>
      <p:ext uri="{BB962C8B-B14F-4D97-AF65-F5344CB8AC3E}">
        <p14:creationId xmlns:p14="http://schemas.microsoft.com/office/powerpoint/2010/main" val="744742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69152" cy="6264696"/>
          </a:xfrm>
        </p:spPr>
        <p:style>
          <a:lnRef idx="1">
            <a:schemeClr val="accent5"/>
          </a:lnRef>
          <a:fillRef idx="2">
            <a:schemeClr val="accent5"/>
          </a:fillRef>
          <a:effectRef idx="1">
            <a:schemeClr val="accent5"/>
          </a:effectRef>
          <a:fontRef idx="minor">
            <a:schemeClr val="dk1"/>
          </a:fontRef>
        </p:style>
        <p:txBody>
          <a:bodyPr>
            <a:noAutofit/>
          </a:bodyPr>
          <a:lstStyle/>
          <a:p>
            <a:pPr lvl="0" algn="justLow">
              <a:lnSpc>
                <a:spcPct val="125000"/>
              </a:lnSpc>
              <a:buFont typeface="+mj-lt"/>
              <a:buAutoNum type="arabicPeriod"/>
            </a:pPr>
            <a:r>
              <a:rPr lang="ar-SA" sz="2400" b="1" dirty="0" smtClean="0">
                <a:effectLst/>
                <a:latin typeface="Times New Roman"/>
                <a:ea typeface="Times New Roman"/>
                <a:cs typeface="Simplified Arabic"/>
              </a:rPr>
              <a:t>ركن الاختصاص : أي ان تكون الجهة المعنية المصدرة للقرار ذات اختصاص في موضوعة ولها صلاحية ذلك بغض النظر عما اذا كانت هذه الجهة فرداً او جماعة.</a:t>
            </a:r>
            <a:endParaRPr lang="en-US" sz="1050" b="1" dirty="0" smtClean="0">
              <a:effectLst/>
              <a:latin typeface="Times New Roman"/>
              <a:ea typeface="Times New Roman"/>
              <a:cs typeface="Traditional Arabic"/>
            </a:endParaRPr>
          </a:p>
          <a:p>
            <a:pPr lvl="0" algn="justLow">
              <a:lnSpc>
                <a:spcPct val="125000"/>
              </a:lnSpc>
              <a:buFont typeface="+mj-lt"/>
              <a:buAutoNum type="arabicPeriod"/>
            </a:pPr>
            <a:r>
              <a:rPr lang="ar-SA" sz="2400" b="1" dirty="0" smtClean="0">
                <a:effectLst/>
                <a:latin typeface="Times New Roman"/>
                <a:ea typeface="Times New Roman"/>
                <a:cs typeface="Simplified Arabic"/>
              </a:rPr>
              <a:t>ركن الشكل : حيث لابد ان يصدر القرار تبعاً لعدد محدد من الإجراءات الواضحة  التي تحول دون أي غموض او التباس مخل .</a:t>
            </a:r>
            <a:endParaRPr lang="en-US" sz="1050" b="1" dirty="0" smtClean="0">
              <a:effectLst/>
              <a:latin typeface="Times New Roman"/>
              <a:ea typeface="Times New Roman"/>
              <a:cs typeface="Traditional Arabic"/>
            </a:endParaRPr>
          </a:p>
          <a:p>
            <a:pPr lvl="0" algn="justLow">
              <a:lnSpc>
                <a:spcPct val="125000"/>
              </a:lnSpc>
              <a:buFont typeface="+mj-lt"/>
              <a:buAutoNum type="arabicPeriod"/>
            </a:pPr>
            <a:r>
              <a:rPr lang="ar-SA" sz="2400" b="1" dirty="0" smtClean="0">
                <a:effectLst/>
                <a:latin typeface="Times New Roman"/>
                <a:ea typeface="Times New Roman"/>
                <a:cs typeface="Simplified Arabic"/>
              </a:rPr>
              <a:t>ركن السبب : بمعنى ان القرار لابد ان يكون مسببا سواء كان السبب ماديا او معنويا او قانونياً وهنا تجدر الملاحظة ان التركيز على ركن السبب لا يشترط ابراز السبب دائماً فغالبا ما يكون السبب مفهوماً ضمنياً ولكن ندما يطلب السبب فلابد من ابرازه.</a:t>
            </a:r>
            <a:endParaRPr lang="en-US" sz="1050" b="1" dirty="0" smtClean="0">
              <a:effectLst/>
              <a:latin typeface="Times New Roman"/>
              <a:ea typeface="Times New Roman"/>
              <a:cs typeface="Traditional Arabic"/>
            </a:endParaRPr>
          </a:p>
          <a:p>
            <a:pPr lvl="0" algn="justLow">
              <a:lnSpc>
                <a:spcPct val="125000"/>
              </a:lnSpc>
              <a:buFont typeface="+mj-lt"/>
              <a:buAutoNum type="arabicPeriod"/>
            </a:pPr>
            <a:r>
              <a:rPr lang="ar-SA" sz="2400" b="1" dirty="0" smtClean="0">
                <a:effectLst/>
                <a:latin typeface="Times New Roman"/>
                <a:ea typeface="Times New Roman"/>
                <a:cs typeface="Simplified Arabic"/>
              </a:rPr>
              <a:t>ركن الغاية: حيث لابد ان ينصرف القرار نحو غاية محددة ولابد ان تكون هذه الغاية عامة ومتفقة مع عمومية القرار وذلك حتى يتم تجريد القرار من الاهواء والنزعات التي تهدد مشروعيته وشرعيته.</a:t>
            </a:r>
            <a:endParaRPr lang="en-US" sz="1050" b="1" dirty="0" smtClean="0">
              <a:effectLst/>
              <a:latin typeface="Times New Roman"/>
              <a:ea typeface="Times New Roman"/>
              <a:cs typeface="Traditional Arabic"/>
            </a:endParaRPr>
          </a:p>
          <a:p>
            <a:pPr lvl="0" algn="justLow">
              <a:lnSpc>
                <a:spcPct val="125000"/>
              </a:lnSpc>
              <a:buFont typeface="+mj-lt"/>
              <a:buAutoNum type="arabicPeriod"/>
            </a:pPr>
            <a:r>
              <a:rPr lang="ar-SA" sz="2400" b="1" dirty="0" smtClean="0">
                <a:effectLst/>
                <a:latin typeface="Times New Roman"/>
                <a:ea typeface="Times New Roman"/>
                <a:cs typeface="Simplified Arabic"/>
              </a:rPr>
              <a:t>ركن المحل او الاثر: ويعني ضرورة وجود جهة ما ينصب او يقع عليها امر القرار الذي تم اصداره وهنا لابد ان تكون هذه الاثار ممكنه عمليا وجائزه شرعياً. </a:t>
            </a:r>
            <a:endParaRPr lang="en-US" sz="1050" b="1" dirty="0" smtClean="0">
              <a:effectLst/>
              <a:latin typeface="Times New Roman"/>
              <a:ea typeface="Times New Roman"/>
              <a:cs typeface="Traditional Arabic"/>
            </a:endParaRPr>
          </a:p>
          <a:p>
            <a:pPr marL="1270" indent="-179705" algn="justLow">
              <a:lnSpc>
                <a:spcPct val="125000"/>
              </a:lnSpc>
            </a:pPr>
            <a:r>
              <a:rPr lang="ar-SA" sz="2400" b="1" dirty="0" smtClean="0">
                <a:effectLst/>
                <a:latin typeface="Times New Roman"/>
                <a:ea typeface="Times New Roman"/>
                <a:cs typeface="Simplified Arabic"/>
              </a:rPr>
              <a:t> </a:t>
            </a:r>
            <a:endParaRPr lang="en-US" sz="1050" b="1" dirty="0" smtClean="0">
              <a:effectLst/>
              <a:latin typeface="Times New Roman"/>
              <a:ea typeface="Times New Roman"/>
              <a:cs typeface="Traditional Arabic"/>
            </a:endParaRPr>
          </a:p>
          <a:p>
            <a:endParaRPr lang="ar-IQ" sz="2400" b="1" dirty="0"/>
          </a:p>
        </p:txBody>
      </p:sp>
    </p:spTree>
    <p:extLst>
      <p:ext uri="{BB962C8B-B14F-4D97-AF65-F5344CB8AC3E}">
        <p14:creationId xmlns:p14="http://schemas.microsoft.com/office/powerpoint/2010/main" val="143279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ar-IQ" sz="3600" b="1" dirty="0">
                <a:solidFill>
                  <a:prstClr val="black"/>
                </a:solidFill>
                <a:latin typeface="Times New Roman"/>
                <a:ea typeface="Times New Roman"/>
                <a:cs typeface="Simplified Arabic"/>
              </a:rPr>
              <a:t>العوامل التي توثر في صناعة القرار </a:t>
            </a:r>
            <a:endParaRPr lang="ar-IQ" sz="6600" dirty="0"/>
          </a:p>
        </p:txBody>
      </p:sp>
      <p:sp>
        <p:nvSpPr>
          <p:cNvPr id="3" name="عنصر نائب للمحتوى 2"/>
          <p:cNvSpPr>
            <a:spLocks noGrp="1"/>
          </p:cNvSpPr>
          <p:nvPr>
            <p:ph idx="1"/>
          </p:nvPr>
        </p:nvSpPr>
        <p:spPr>
          <a:xfrm>
            <a:off x="205680" y="1600200"/>
            <a:ext cx="8686800" cy="4525963"/>
          </a:xfrm>
        </p:spPr>
        <p:style>
          <a:lnRef idx="1">
            <a:schemeClr val="accent5"/>
          </a:lnRef>
          <a:fillRef idx="2">
            <a:schemeClr val="accent5"/>
          </a:fillRef>
          <a:effectRef idx="1">
            <a:schemeClr val="accent5"/>
          </a:effectRef>
          <a:fontRef idx="minor">
            <a:schemeClr val="dk1"/>
          </a:fontRef>
        </p:style>
        <p:txBody>
          <a:bodyPr>
            <a:noAutofit/>
          </a:bodyPr>
          <a:lstStyle/>
          <a:p>
            <a:pPr marL="1270"/>
            <a:r>
              <a:rPr lang="ar-IQ" sz="2400" dirty="0" smtClean="0">
                <a:effectLst/>
                <a:latin typeface="Times New Roman"/>
                <a:ea typeface="Times New Roman"/>
                <a:cs typeface="Simplified Arabic"/>
              </a:rPr>
              <a:t>تقسم العوامل الى اربعة عوامل :-</a:t>
            </a:r>
            <a:endParaRPr lang="en-US" sz="1100" dirty="0" smtClean="0">
              <a:effectLst/>
              <a:latin typeface="Times New Roman"/>
              <a:ea typeface="Times New Roman"/>
              <a:cs typeface="Traditional Arabic"/>
            </a:endParaRPr>
          </a:p>
          <a:p>
            <a:pPr lvl="0">
              <a:buFont typeface="+mj-lt"/>
              <a:buAutoNum type="arabicPeriod"/>
            </a:pPr>
            <a:r>
              <a:rPr lang="ar-IQ" sz="2400" b="1" dirty="0">
                <a:ea typeface="Calibri"/>
                <a:cs typeface="Simplified Arabic"/>
              </a:rPr>
              <a:t>العوامل الانسانية</a:t>
            </a:r>
            <a:r>
              <a:rPr lang="ar-IQ" sz="2400" dirty="0">
                <a:ea typeface="Calibri"/>
                <a:cs typeface="Simplified Arabic"/>
              </a:rPr>
              <a:t> :وتتمثل العوامل الانسانية التي تساعد على ترشيد سلوك متخذ القرار وتوجيهه نحو اختيار البديل الافضل                                              </a:t>
            </a:r>
            <a:endParaRPr lang="en-US" sz="1400" dirty="0">
              <a:ea typeface="Calibri"/>
              <a:cs typeface="Arial"/>
            </a:endParaRPr>
          </a:p>
          <a:p>
            <a:pPr lvl="0">
              <a:buFont typeface="Symbol"/>
              <a:buChar char=""/>
            </a:pPr>
            <a:r>
              <a:rPr lang="ar-IQ" sz="2400" dirty="0">
                <a:ea typeface="Calibri"/>
                <a:cs typeface="Simplified Arabic"/>
              </a:rPr>
              <a:t>المدير المتخذ للقرار وما لديه من قدرات ترتبط بعملية اتخاذ القرار</a:t>
            </a:r>
            <a:endParaRPr lang="en-US" sz="1400" dirty="0">
              <a:ea typeface="Calibri"/>
              <a:cs typeface="Arial"/>
            </a:endParaRPr>
          </a:p>
          <a:p>
            <a:pPr lvl="0">
              <a:buFont typeface="Symbol"/>
              <a:buChar char=""/>
            </a:pPr>
            <a:r>
              <a:rPr lang="ar-IQ" sz="2400" dirty="0">
                <a:ea typeface="Calibri"/>
                <a:cs typeface="Simplified Arabic"/>
              </a:rPr>
              <a:t>معاوني المدير الذين يتولون تحديد المشكلة وابعادها وجوانبها ويقترحون الحلول الملائمة لها </a:t>
            </a:r>
            <a:endParaRPr lang="en-US" sz="1400" dirty="0">
              <a:ea typeface="Calibri"/>
              <a:cs typeface="Arial"/>
            </a:endParaRPr>
          </a:p>
          <a:p>
            <a:pPr lvl="0">
              <a:buFont typeface="Symbol"/>
              <a:buChar char=""/>
            </a:pPr>
            <a:r>
              <a:rPr lang="ar-IQ" sz="2400" dirty="0">
                <a:ea typeface="Calibri"/>
                <a:cs typeface="Simplified Arabic"/>
              </a:rPr>
              <a:t>مستشاري المدير الذين يتولون البحث والتحليل والمقارنة ويعرضون وجهات نظرهم المختلفة بامانة للمدير.</a:t>
            </a:r>
            <a:endParaRPr lang="en-US" sz="1400" dirty="0">
              <a:ea typeface="Calibri"/>
              <a:cs typeface="Arial"/>
            </a:endParaRPr>
          </a:p>
          <a:p>
            <a:pPr lvl="0">
              <a:buFont typeface="Symbol"/>
              <a:buChar char=""/>
            </a:pPr>
            <a:r>
              <a:rPr lang="ar-IQ" sz="2400" dirty="0">
                <a:ea typeface="Calibri"/>
                <a:cs typeface="Simplified Arabic"/>
              </a:rPr>
              <a:t>المرؤوسين وغيرهم ممن سينفذون القرار او ينفذ عليهم القرار او كل من يعينه امر القرار او من يتاثر به او من سيمسه القرار .</a:t>
            </a:r>
            <a:endParaRPr lang="en-US" sz="1400" dirty="0">
              <a:ea typeface="Calibri"/>
              <a:cs typeface="Arial"/>
            </a:endParaRPr>
          </a:p>
          <a:p>
            <a:endParaRPr lang="ar-IQ" sz="2400" dirty="0"/>
          </a:p>
        </p:txBody>
      </p:sp>
    </p:spTree>
    <p:extLst>
      <p:ext uri="{BB962C8B-B14F-4D97-AF65-F5344CB8AC3E}">
        <p14:creationId xmlns:p14="http://schemas.microsoft.com/office/powerpoint/2010/main" val="1244310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25963"/>
          </a:xfrm>
        </p:spPr>
        <p:style>
          <a:lnRef idx="1">
            <a:schemeClr val="accent5"/>
          </a:lnRef>
          <a:fillRef idx="2">
            <a:schemeClr val="accent5"/>
          </a:fillRef>
          <a:effectRef idx="1">
            <a:schemeClr val="accent5"/>
          </a:effectRef>
          <a:fontRef idx="minor">
            <a:schemeClr val="dk1"/>
          </a:fontRef>
        </p:style>
        <p:txBody>
          <a:bodyPr/>
          <a:lstStyle/>
          <a:p>
            <a:pPr lvl="0">
              <a:lnSpc>
                <a:spcPct val="150000"/>
              </a:lnSpc>
              <a:buFont typeface="+mj-lt"/>
              <a:buAutoNum type="arabicPeriod"/>
            </a:pPr>
            <a:r>
              <a:rPr lang="ar-IQ" b="1" dirty="0">
                <a:ea typeface="Calibri"/>
                <a:cs typeface="Simplified Arabic"/>
              </a:rPr>
              <a:t>العوامل التنظيمية</a:t>
            </a:r>
            <a:r>
              <a:rPr lang="ar-IQ" dirty="0">
                <a:ea typeface="Calibri"/>
                <a:cs typeface="Simplified Arabic"/>
              </a:rPr>
              <a:t> : وتتمثل في نمط التنظيم الاداري ,وتعدد المستويات الادارية فيها , وطبيعة المشكلة محل القرار ودرجة تعقدها والوقت المتاح لحلها اضافة الى الاتصالات الادارية اللازمة للحصول على المعلومات والبيانات المطلوبة لاتخاذ القرار.</a:t>
            </a:r>
            <a:endParaRPr lang="en-US" sz="2000" dirty="0">
              <a:ea typeface="Calibri"/>
              <a:cs typeface="Arial"/>
            </a:endParaRPr>
          </a:p>
          <a:p>
            <a:endParaRPr lang="ar-IQ" dirty="0"/>
          </a:p>
        </p:txBody>
      </p:sp>
    </p:spTree>
    <p:extLst>
      <p:ext uri="{BB962C8B-B14F-4D97-AF65-F5344CB8AC3E}">
        <p14:creationId xmlns:p14="http://schemas.microsoft.com/office/powerpoint/2010/main" val="4026916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25963"/>
          </a:xfrm>
        </p:spPr>
        <p:style>
          <a:lnRef idx="1">
            <a:schemeClr val="accent5"/>
          </a:lnRef>
          <a:fillRef idx="2">
            <a:schemeClr val="accent5"/>
          </a:fillRef>
          <a:effectRef idx="1">
            <a:schemeClr val="accent5"/>
          </a:effectRef>
          <a:fontRef idx="minor">
            <a:schemeClr val="dk1"/>
          </a:fontRef>
        </p:style>
        <p:txBody>
          <a:bodyPr/>
          <a:lstStyle/>
          <a:p>
            <a:pPr marL="0" lvl="0" indent="0">
              <a:lnSpc>
                <a:spcPct val="150000"/>
              </a:lnSpc>
              <a:buNone/>
            </a:pPr>
            <a:r>
              <a:rPr lang="ar-IQ" b="1" dirty="0" smtClean="0">
                <a:ea typeface="Calibri"/>
                <a:cs typeface="Simplified Arabic"/>
              </a:rPr>
              <a:t>3- العوامل </a:t>
            </a:r>
            <a:r>
              <a:rPr lang="ar-IQ" b="1" dirty="0">
                <a:ea typeface="Calibri"/>
                <a:cs typeface="Simplified Arabic"/>
              </a:rPr>
              <a:t>البيئية</a:t>
            </a:r>
            <a:r>
              <a:rPr lang="ar-IQ" dirty="0">
                <a:ea typeface="Calibri"/>
                <a:cs typeface="Simplified Arabic"/>
              </a:rPr>
              <a:t> :واهم هذه العوامل طبيعة النظام السياسي والاقتصادي في الدولة, ومدى انسجام </a:t>
            </a:r>
            <a:r>
              <a:rPr lang="ar-IQ" dirty="0" smtClean="0">
                <a:ea typeface="Calibri"/>
                <a:cs typeface="Simplified Arabic"/>
              </a:rPr>
              <a:t>القرار مع </a:t>
            </a:r>
            <a:r>
              <a:rPr lang="ar-IQ" dirty="0">
                <a:ea typeface="Calibri"/>
                <a:cs typeface="Simplified Arabic"/>
              </a:rPr>
              <a:t>الصالح العام والقوانين والانظمة السائدة .</a:t>
            </a:r>
            <a:endParaRPr lang="en-US" sz="2000" dirty="0">
              <a:ea typeface="Calibri"/>
              <a:cs typeface="Arial"/>
            </a:endParaRPr>
          </a:p>
          <a:p>
            <a:pPr marL="0" lvl="0" indent="0">
              <a:lnSpc>
                <a:spcPct val="150000"/>
              </a:lnSpc>
              <a:buNone/>
            </a:pPr>
            <a:r>
              <a:rPr lang="ar-IQ" dirty="0" smtClean="0">
                <a:ea typeface="Calibri"/>
                <a:cs typeface="Simplified Arabic"/>
              </a:rPr>
              <a:t>4- </a:t>
            </a:r>
            <a:r>
              <a:rPr lang="ar-IQ" sz="3600" b="1" dirty="0" smtClean="0">
                <a:ea typeface="Calibri"/>
                <a:cs typeface="Simplified Arabic"/>
              </a:rPr>
              <a:t>العوامل </a:t>
            </a:r>
            <a:r>
              <a:rPr lang="ar-IQ" sz="3600" b="1" dirty="0">
                <a:ea typeface="Calibri"/>
                <a:cs typeface="Simplified Arabic"/>
              </a:rPr>
              <a:t>تكنولوجية </a:t>
            </a:r>
            <a:r>
              <a:rPr lang="ar-IQ" dirty="0">
                <a:ea typeface="Calibri"/>
                <a:cs typeface="Simplified Arabic"/>
              </a:rPr>
              <a:t>:</a:t>
            </a:r>
            <a:r>
              <a:rPr lang="ar-IQ" dirty="0" smtClean="0">
                <a:ea typeface="Calibri"/>
                <a:cs typeface="Simplified Arabic"/>
              </a:rPr>
              <a:t>هو التقدم </a:t>
            </a:r>
            <a:r>
              <a:rPr lang="ar-IQ" dirty="0">
                <a:ea typeface="Calibri"/>
                <a:cs typeface="Simplified Arabic"/>
              </a:rPr>
              <a:t>التكنولوجي وما يصاحبه من تغيرات جوهرية في كافة مجلات الحياة المختلفة .</a:t>
            </a:r>
            <a:endParaRPr lang="en-US" sz="2000" dirty="0">
              <a:ea typeface="Calibri"/>
              <a:cs typeface="Arial"/>
            </a:endParaRPr>
          </a:p>
          <a:p>
            <a:endParaRPr lang="ar-IQ" dirty="0"/>
          </a:p>
        </p:txBody>
      </p:sp>
    </p:spTree>
    <p:extLst>
      <p:ext uri="{BB962C8B-B14F-4D97-AF65-F5344CB8AC3E}">
        <p14:creationId xmlns:p14="http://schemas.microsoft.com/office/powerpoint/2010/main" val="1257572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359024"/>
          </a:xfrm>
        </p:spPr>
        <p:txBody>
          <a:bodyPr>
            <a:noAutofit/>
          </a:bodyPr>
          <a:lstStyle/>
          <a:p>
            <a:pPr marL="1270"/>
            <a:r>
              <a:rPr lang="ar-SY" sz="4800" b="1" dirty="0" smtClean="0">
                <a:solidFill>
                  <a:srgbClr val="FF0000"/>
                </a:solidFill>
                <a:effectLst/>
                <a:latin typeface="Times New Roman"/>
                <a:cs typeface="Simplified Arabic"/>
              </a:rPr>
              <a:t>مفهوم القرار في الإدارة:</a:t>
            </a:r>
            <a:r>
              <a:rPr lang="en-US" sz="2400" b="1" dirty="0" smtClean="0">
                <a:solidFill>
                  <a:srgbClr val="FF0000"/>
                </a:solidFill>
                <a:effectLst/>
                <a:latin typeface="Times New Roman"/>
                <a:cs typeface="Simplified Arabic"/>
              </a:rPr>
              <a:t/>
            </a:r>
            <a:br>
              <a:rPr lang="en-US" sz="2400" b="1" dirty="0" smtClean="0">
                <a:solidFill>
                  <a:srgbClr val="FF0000"/>
                </a:solidFill>
                <a:effectLst/>
                <a:latin typeface="Times New Roman"/>
                <a:cs typeface="Simplified Arabic"/>
              </a:rPr>
            </a:br>
            <a:endParaRPr lang="ar-IQ" sz="4800" dirty="0">
              <a:solidFill>
                <a:srgbClr val="FF0000"/>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1270" indent="359410" algn="justLow">
              <a:lnSpc>
                <a:spcPct val="125000"/>
              </a:lnSpc>
            </a:pPr>
            <a:r>
              <a:rPr lang="ar-SA" b="1" dirty="0" smtClean="0">
                <a:effectLst/>
                <a:latin typeface="Times New Roman"/>
                <a:ea typeface="Times New Roman"/>
                <a:cs typeface="Simplified Arabic"/>
              </a:rPr>
              <a:t>عرّفت الإدارة بأنها عملية اختيار من بين عدد من الأهداف والسياسات والإجراءات والمناهج والبدائل، وهكذا تصبح الإدارة عملية اتخاذ قرارات، أي اختيار اتجاه الأداء، ولا يوجد مجال لاتخاذ القرارات ما لم يكن هناك حلول ممكنة والعكس هو الصحيح أيضاً، فيصعب أن يتخذ قرار ما دون أن يكون هناك عملية إدارية وما يرتبط بها من تخطيط وتنفيذ ومتابعة ورقابة، فمن المحتم أن تؤثر القرارات على مجرى الأداء حالياً ومستقبلاً. ولذلك يعتبر المديرون بأن عملية اتخاذ القرارات هي مسئوليتهم الرئيسية، كما تشمل كل مراحل العمل الإداري والفني على حد سواء</a:t>
            </a:r>
            <a:endParaRPr lang="ar-IQ" b="1" dirty="0"/>
          </a:p>
        </p:txBody>
      </p:sp>
    </p:spTree>
    <p:extLst>
      <p:ext uri="{BB962C8B-B14F-4D97-AF65-F5344CB8AC3E}">
        <p14:creationId xmlns:p14="http://schemas.microsoft.com/office/powerpoint/2010/main" val="252568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marL="1270" lvl="0" indent="-342900">
              <a:lnSpc>
                <a:spcPct val="150000"/>
              </a:lnSpc>
              <a:spcBef>
                <a:spcPct val="20000"/>
              </a:spcBef>
            </a:pPr>
            <a:r>
              <a:rPr lang="ar-IQ" sz="3600" b="1" dirty="0" smtClean="0">
                <a:solidFill>
                  <a:prstClr val="black"/>
                </a:solidFill>
                <a:ea typeface="Calibri"/>
                <a:cs typeface="Simplified Arabic"/>
              </a:rPr>
              <a:t/>
            </a:r>
            <a:br>
              <a:rPr lang="ar-IQ" sz="3600" b="1" dirty="0" smtClean="0">
                <a:solidFill>
                  <a:prstClr val="black"/>
                </a:solidFill>
                <a:ea typeface="Calibri"/>
                <a:cs typeface="Simplified Arabic"/>
              </a:rPr>
            </a:br>
            <a:r>
              <a:rPr lang="ar-IQ" sz="3600" b="1" dirty="0" smtClean="0">
                <a:solidFill>
                  <a:prstClr val="black"/>
                </a:solidFill>
                <a:ea typeface="Calibri"/>
                <a:cs typeface="Simplified Arabic"/>
              </a:rPr>
              <a:t/>
            </a:r>
            <a:br>
              <a:rPr lang="ar-IQ" sz="3600" b="1" dirty="0" smtClean="0">
                <a:solidFill>
                  <a:prstClr val="black"/>
                </a:solidFill>
                <a:ea typeface="Calibri"/>
                <a:cs typeface="Simplified Arabic"/>
              </a:rPr>
            </a:br>
            <a:r>
              <a:rPr lang="ar-IQ" sz="3600" b="1" dirty="0" smtClean="0">
                <a:solidFill>
                  <a:prstClr val="black"/>
                </a:solidFill>
                <a:ea typeface="Calibri"/>
                <a:cs typeface="Simplified Arabic"/>
              </a:rPr>
              <a:t>الاساليب </a:t>
            </a:r>
            <a:r>
              <a:rPr lang="ar-IQ" sz="3600" b="1" dirty="0">
                <a:solidFill>
                  <a:prstClr val="black"/>
                </a:solidFill>
                <a:ea typeface="Calibri"/>
                <a:cs typeface="Simplified Arabic"/>
              </a:rPr>
              <a:t>العلمية في صناعة القرار</a:t>
            </a:r>
            <a:r>
              <a:rPr lang="en-US" sz="1800" dirty="0">
                <a:solidFill>
                  <a:prstClr val="black"/>
                </a:solidFill>
                <a:ea typeface="Calibri"/>
                <a:cs typeface="Arial"/>
              </a:rPr>
              <a:t/>
            </a:r>
            <a:br>
              <a:rPr lang="en-US" sz="1800" dirty="0">
                <a:solidFill>
                  <a:prstClr val="black"/>
                </a:solidFill>
                <a:ea typeface="Calibri"/>
                <a:cs typeface="Arial"/>
              </a:rPr>
            </a:br>
            <a:endParaRPr lang="ar-IQ" sz="8000" dirty="0"/>
          </a:p>
        </p:txBody>
      </p:sp>
      <p:sp>
        <p:nvSpPr>
          <p:cNvPr id="3" name="عنصر نائب للمحتوى 2"/>
          <p:cNvSpPr>
            <a:spLocks noGrp="1"/>
          </p:cNvSpPr>
          <p:nvPr>
            <p:ph idx="1"/>
          </p:nvPr>
        </p:nvSpPr>
        <p:spPr>
          <a:xfrm>
            <a:off x="457200" y="1600200"/>
            <a:ext cx="8229600" cy="5141168"/>
          </a:xfrm>
        </p:spPr>
        <p:style>
          <a:lnRef idx="1">
            <a:schemeClr val="accent5"/>
          </a:lnRef>
          <a:fillRef idx="2">
            <a:schemeClr val="accent5"/>
          </a:fillRef>
          <a:effectRef idx="1">
            <a:schemeClr val="accent5"/>
          </a:effectRef>
          <a:fontRef idx="minor">
            <a:schemeClr val="dk1"/>
          </a:fontRef>
        </p:style>
        <p:txBody>
          <a:bodyPr>
            <a:noAutofit/>
          </a:bodyPr>
          <a:lstStyle/>
          <a:p>
            <a:pPr lvl="0">
              <a:buFont typeface="+mj-lt"/>
              <a:buAutoNum type="arabicPeriod"/>
            </a:pPr>
            <a:r>
              <a:rPr lang="ar-SA" sz="2400" b="1" dirty="0" smtClean="0">
                <a:solidFill>
                  <a:srgbClr val="333333"/>
                </a:solidFill>
                <a:ea typeface="Calibri"/>
                <a:cs typeface="Simplified Arabic"/>
              </a:rPr>
              <a:t>بحوث </a:t>
            </a:r>
            <a:r>
              <a:rPr lang="ar-SA" sz="2400" b="1" dirty="0">
                <a:solidFill>
                  <a:srgbClr val="333333"/>
                </a:solidFill>
                <a:ea typeface="Calibri"/>
                <a:cs typeface="Simplified Arabic"/>
              </a:rPr>
              <a:t>العمليات :</a:t>
            </a:r>
            <a:endParaRPr lang="en-US" sz="1600" b="1" dirty="0">
              <a:ea typeface="Calibri"/>
              <a:cs typeface="Arial"/>
            </a:endParaRPr>
          </a:p>
          <a:p>
            <a:pPr marL="401320"/>
            <a:r>
              <a:rPr lang="ar-SA" sz="2400" b="1" dirty="0">
                <a:solidFill>
                  <a:srgbClr val="333333"/>
                </a:solidFill>
                <a:ea typeface="Calibri"/>
                <a:cs typeface="Simplified Arabic"/>
              </a:rPr>
              <a:t>ويمكن أن تعرف بطريقة مختصرة بأنها ( التطبيق الرياضي للطريقة العلمية لحل المشاكل الإدارية ) .ومن مميزات هذا الأسلوب :</a:t>
            </a:r>
            <a:endParaRPr lang="en-US" sz="1600" b="1" dirty="0">
              <a:ea typeface="Calibri"/>
              <a:cs typeface="Arial"/>
            </a:endParaRPr>
          </a:p>
          <a:p>
            <a:pPr marL="1270">
              <a:spcBef>
                <a:spcPts val="1345"/>
              </a:spcBef>
              <a:spcAft>
                <a:spcPts val="1345"/>
              </a:spcAft>
            </a:pPr>
            <a:r>
              <a:rPr lang="ar-SA" sz="2400" b="1" dirty="0">
                <a:solidFill>
                  <a:srgbClr val="333333"/>
                </a:solidFill>
                <a:ea typeface="Calibri"/>
                <a:cs typeface="Simplified Arabic"/>
              </a:rPr>
              <a:t>1- يعطي وصفا دقيقاً للمشكلة .</a:t>
            </a:r>
            <a:endParaRPr lang="en-US" sz="1600" b="1" dirty="0">
              <a:ea typeface="Calibri"/>
              <a:cs typeface="Arial"/>
            </a:endParaRPr>
          </a:p>
          <a:p>
            <a:pPr marL="1270">
              <a:spcBef>
                <a:spcPts val="1345"/>
              </a:spcBef>
              <a:spcAft>
                <a:spcPts val="1345"/>
              </a:spcAft>
            </a:pPr>
            <a:r>
              <a:rPr lang="ar-SA" sz="2400" b="1" dirty="0">
                <a:solidFill>
                  <a:srgbClr val="333333"/>
                </a:solidFill>
                <a:ea typeface="Calibri"/>
                <a:cs typeface="Simplified Arabic"/>
              </a:rPr>
              <a:t>2- يحدد البيانات اللازمة للتعرف على أفضل البدائل .</a:t>
            </a:r>
            <a:endParaRPr lang="en-US" sz="1600" b="1" dirty="0">
              <a:ea typeface="Calibri"/>
              <a:cs typeface="Arial"/>
            </a:endParaRPr>
          </a:p>
          <a:p>
            <a:pPr marL="1270">
              <a:spcBef>
                <a:spcPts val="1345"/>
              </a:spcBef>
              <a:spcAft>
                <a:spcPts val="1345"/>
              </a:spcAft>
            </a:pPr>
            <a:r>
              <a:rPr lang="ar-SA" sz="2400" b="1" dirty="0">
                <a:solidFill>
                  <a:srgbClr val="333333"/>
                </a:solidFill>
                <a:ea typeface="Calibri"/>
                <a:cs typeface="Simplified Arabic"/>
              </a:rPr>
              <a:t>3- يحدد بدقة البدائل المقترحة كحلول للمشكلة .</a:t>
            </a:r>
            <a:endParaRPr lang="en-US" sz="1600" b="1" dirty="0">
              <a:ea typeface="Calibri"/>
              <a:cs typeface="Arial"/>
            </a:endParaRPr>
          </a:p>
          <a:p>
            <a:pPr marL="1270">
              <a:spcBef>
                <a:spcPts val="1345"/>
              </a:spcBef>
              <a:spcAft>
                <a:spcPts val="1345"/>
              </a:spcAft>
            </a:pPr>
            <a:r>
              <a:rPr lang="ar-SA" sz="2400" b="1" dirty="0">
                <a:solidFill>
                  <a:srgbClr val="333333"/>
                </a:solidFill>
                <a:ea typeface="Calibri"/>
                <a:cs typeface="Simplified Arabic"/>
              </a:rPr>
              <a:t>4- يمكن متخذ القرار من مقارنة البدائل المقترحة للحلول .</a:t>
            </a:r>
            <a:endParaRPr lang="en-US" sz="1600" b="1" dirty="0">
              <a:ea typeface="Calibri"/>
              <a:cs typeface="Arial"/>
            </a:endParaRPr>
          </a:p>
          <a:p>
            <a:pPr marL="1270">
              <a:spcBef>
                <a:spcPts val="1345"/>
              </a:spcBef>
              <a:spcAft>
                <a:spcPts val="1345"/>
              </a:spcAft>
            </a:pPr>
            <a:r>
              <a:rPr lang="ar-SA" sz="2400" b="1" dirty="0">
                <a:solidFill>
                  <a:srgbClr val="333333"/>
                </a:solidFill>
                <a:ea typeface="Calibri"/>
                <a:cs typeface="Simplified Arabic"/>
              </a:rPr>
              <a:t>5- يكسب القدر على تبني النتائج والتغيير في روتين أو نظام المنظمة .</a:t>
            </a:r>
            <a:endParaRPr lang="en-US" sz="1600" b="1" dirty="0">
              <a:ea typeface="Calibri"/>
              <a:cs typeface="Arial"/>
            </a:endParaRPr>
          </a:p>
          <a:p>
            <a:endParaRPr lang="ar-IQ" sz="2400" b="1" dirty="0"/>
          </a:p>
        </p:txBody>
      </p:sp>
    </p:spTree>
    <p:extLst>
      <p:ext uri="{BB962C8B-B14F-4D97-AF65-F5344CB8AC3E}">
        <p14:creationId xmlns:p14="http://schemas.microsoft.com/office/powerpoint/2010/main" val="14586535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1270">
              <a:lnSpc>
                <a:spcPct val="150000"/>
              </a:lnSpc>
              <a:spcBef>
                <a:spcPts val="1345"/>
              </a:spcBef>
              <a:spcAft>
                <a:spcPts val="1345"/>
              </a:spcAft>
            </a:pPr>
            <a:r>
              <a:rPr lang="ar-SA" b="1" dirty="0">
                <a:solidFill>
                  <a:srgbClr val="333333"/>
                </a:solidFill>
                <a:ea typeface="Calibri"/>
                <a:cs typeface="Simplified Arabic"/>
              </a:rPr>
              <a:t>ويؤخذ على هذا الأسلوب ما يلي :</a:t>
            </a:r>
            <a:endParaRPr lang="en-US" sz="2000" b="1" dirty="0">
              <a:ea typeface="Calibri"/>
              <a:cs typeface="Arial"/>
            </a:endParaRPr>
          </a:p>
          <a:p>
            <a:pPr marL="1270">
              <a:lnSpc>
                <a:spcPct val="150000"/>
              </a:lnSpc>
              <a:spcBef>
                <a:spcPts val="1345"/>
              </a:spcBef>
              <a:spcAft>
                <a:spcPts val="1345"/>
              </a:spcAft>
            </a:pPr>
            <a:r>
              <a:rPr lang="ar-SA" b="1" dirty="0">
                <a:solidFill>
                  <a:srgbClr val="333333"/>
                </a:solidFill>
                <a:ea typeface="Calibri"/>
                <a:cs typeface="Simplified Arabic"/>
              </a:rPr>
              <a:t>1- اعتماده على تبسيط المشكلة .</a:t>
            </a:r>
            <a:endParaRPr lang="en-US" sz="2000" b="1" dirty="0">
              <a:ea typeface="Calibri"/>
              <a:cs typeface="Arial"/>
            </a:endParaRPr>
          </a:p>
          <a:p>
            <a:pPr marL="1270">
              <a:lnSpc>
                <a:spcPct val="150000"/>
              </a:lnSpc>
              <a:spcBef>
                <a:spcPts val="1345"/>
              </a:spcBef>
              <a:spcAft>
                <a:spcPts val="1345"/>
              </a:spcAft>
            </a:pPr>
            <a:r>
              <a:rPr lang="ar-SA" b="1" dirty="0">
                <a:solidFill>
                  <a:srgbClr val="333333"/>
                </a:solidFill>
                <a:ea typeface="Calibri"/>
                <a:cs typeface="Simplified Arabic"/>
              </a:rPr>
              <a:t>2- تركيزه المفرط على العوامل التي يمكن قياسها كمياً وعدم اعطاء الأهمية للعوامل التي يصعب قياسها بشكل كمي .</a:t>
            </a:r>
            <a:endParaRPr lang="en-US" sz="2000" b="1" dirty="0">
              <a:ea typeface="Calibri"/>
              <a:cs typeface="Arial"/>
            </a:endParaRPr>
          </a:p>
          <a:p>
            <a:endParaRPr lang="ar-IQ" b="1" dirty="0"/>
          </a:p>
        </p:txBody>
      </p:sp>
    </p:spTree>
    <p:extLst>
      <p:ext uri="{BB962C8B-B14F-4D97-AF65-F5344CB8AC3E}">
        <p14:creationId xmlns:p14="http://schemas.microsoft.com/office/powerpoint/2010/main" val="2831029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Autofit/>
          </a:bodyPr>
          <a:lstStyle/>
          <a:p>
            <a:pPr marL="1270" lvl="0" indent="-342900">
              <a:lnSpc>
                <a:spcPct val="150000"/>
              </a:lnSpc>
              <a:spcBef>
                <a:spcPts val="995"/>
              </a:spcBef>
              <a:spcAft>
                <a:spcPts val="995"/>
              </a:spcAft>
            </a:pPr>
            <a:r>
              <a:rPr lang="ar-IQ" sz="3600" b="1" dirty="0" smtClean="0">
                <a:solidFill>
                  <a:srgbClr val="333333"/>
                </a:solidFill>
                <a:ea typeface="Calibri"/>
                <a:cs typeface="Simplified Arabic"/>
              </a:rPr>
              <a:t/>
            </a:r>
            <a:br>
              <a:rPr lang="ar-IQ" sz="3600" b="1" dirty="0" smtClean="0">
                <a:solidFill>
                  <a:srgbClr val="333333"/>
                </a:solidFill>
                <a:ea typeface="Calibri"/>
                <a:cs typeface="Simplified Arabic"/>
              </a:rPr>
            </a:br>
            <a:r>
              <a:rPr lang="ar-IQ" sz="3600" b="1" dirty="0" smtClean="0">
                <a:solidFill>
                  <a:srgbClr val="333333"/>
                </a:solidFill>
                <a:ea typeface="Calibri"/>
                <a:cs typeface="Simplified Arabic"/>
              </a:rPr>
              <a:t>2- </a:t>
            </a:r>
            <a:r>
              <a:rPr lang="ar-SA" sz="3600" b="1" dirty="0" smtClean="0">
                <a:solidFill>
                  <a:srgbClr val="333333"/>
                </a:solidFill>
                <a:ea typeface="Calibri"/>
                <a:cs typeface="Simplified Arabic"/>
              </a:rPr>
              <a:t>نظرية الاحتمالات </a:t>
            </a:r>
            <a:r>
              <a:rPr lang="ar-SA" sz="3600" b="1" dirty="0">
                <a:solidFill>
                  <a:srgbClr val="333333"/>
                </a:solidFill>
                <a:ea typeface="Calibri"/>
                <a:cs typeface="Simplified Arabic"/>
              </a:rPr>
              <a:t>:</a:t>
            </a:r>
            <a:r>
              <a:rPr lang="en-US" sz="2400" dirty="0">
                <a:solidFill>
                  <a:prstClr val="black"/>
                </a:solidFill>
                <a:ea typeface="Calibri"/>
                <a:cs typeface="Arial"/>
              </a:rPr>
              <a:t/>
            </a:r>
            <a:br>
              <a:rPr lang="en-US" sz="2400" dirty="0">
                <a:solidFill>
                  <a:prstClr val="black"/>
                </a:solidFill>
                <a:ea typeface="Calibri"/>
                <a:cs typeface="Arial"/>
              </a:rPr>
            </a:br>
            <a:endParaRPr lang="ar-IQ" sz="60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1270">
              <a:lnSpc>
                <a:spcPct val="150000"/>
              </a:lnSpc>
              <a:spcBef>
                <a:spcPts val="995"/>
              </a:spcBef>
              <a:spcAft>
                <a:spcPts val="995"/>
              </a:spcAft>
            </a:pPr>
            <a:r>
              <a:rPr lang="ar-SA" b="1" dirty="0">
                <a:solidFill>
                  <a:srgbClr val="333333"/>
                </a:solidFill>
                <a:ea typeface="Calibri"/>
                <a:cs typeface="Simplified Arabic"/>
              </a:rPr>
              <a:t>- </a:t>
            </a:r>
            <a:r>
              <a:rPr lang="ar-SA" b="1" dirty="0" smtClean="0">
                <a:solidFill>
                  <a:srgbClr val="333333"/>
                </a:solidFill>
                <a:effectLst/>
                <a:latin typeface="Times New Roman"/>
                <a:ea typeface="Times New Roman"/>
                <a:cs typeface="Simplified Arabic"/>
              </a:rPr>
              <a:t>وتعني قيام متخذ القرارات الإدارية بوضع احتمالات مستقبلية وقياسها ان امكن وتقسم الى.</a:t>
            </a:r>
            <a:endParaRPr lang="en-US" sz="1600" b="1" dirty="0" smtClean="0">
              <a:effectLst/>
              <a:latin typeface="Times New Roman"/>
              <a:ea typeface="Times New Roman"/>
              <a:cs typeface="Traditional Arabic"/>
            </a:endParaRPr>
          </a:p>
          <a:p>
            <a:pPr marL="1270">
              <a:lnSpc>
                <a:spcPct val="150000"/>
              </a:lnSpc>
              <a:spcBef>
                <a:spcPts val="1345"/>
              </a:spcBef>
              <a:spcAft>
                <a:spcPts val="1345"/>
              </a:spcAft>
            </a:pPr>
            <a:r>
              <a:rPr lang="ar-SA" b="1" dirty="0" smtClean="0">
                <a:solidFill>
                  <a:srgbClr val="333333"/>
                </a:solidFill>
                <a:ea typeface="Calibri"/>
                <a:cs typeface="Simplified Arabic"/>
              </a:rPr>
              <a:t>الاحتمال </a:t>
            </a:r>
            <a:r>
              <a:rPr lang="ar-SA" b="1" dirty="0">
                <a:solidFill>
                  <a:srgbClr val="333333"/>
                </a:solidFill>
                <a:ea typeface="Calibri"/>
                <a:cs typeface="Simplified Arabic"/>
              </a:rPr>
              <a:t>الشخصي : يتحدد بموجبه درجة اعتقاد الشخص في وقوع حدث ما .</a:t>
            </a:r>
            <a:endParaRPr lang="en-US" sz="2000" b="1" dirty="0">
              <a:ea typeface="Calibri"/>
              <a:cs typeface="Arial"/>
            </a:endParaRPr>
          </a:p>
          <a:p>
            <a:pPr marL="1270">
              <a:lnSpc>
                <a:spcPct val="150000"/>
              </a:lnSpc>
              <a:spcBef>
                <a:spcPts val="1345"/>
              </a:spcBef>
              <a:spcAft>
                <a:spcPts val="1345"/>
              </a:spcAft>
            </a:pPr>
            <a:r>
              <a:rPr lang="ar-SA" b="1" dirty="0">
                <a:solidFill>
                  <a:srgbClr val="333333"/>
                </a:solidFill>
                <a:ea typeface="Calibri"/>
                <a:cs typeface="Simplified Arabic"/>
              </a:rPr>
              <a:t>الإحتمال الموضوعي : اجراء تجربة معملية أو ميدانية .</a:t>
            </a:r>
            <a:endParaRPr lang="en-US" sz="2000" b="1" dirty="0">
              <a:ea typeface="Calibri"/>
              <a:cs typeface="Arial"/>
            </a:endParaRPr>
          </a:p>
          <a:p>
            <a:pPr marL="1270">
              <a:lnSpc>
                <a:spcPct val="150000"/>
              </a:lnSpc>
              <a:spcBef>
                <a:spcPts val="1345"/>
              </a:spcBef>
              <a:spcAft>
                <a:spcPts val="1345"/>
              </a:spcAft>
            </a:pPr>
            <a:r>
              <a:rPr lang="ar-SA" b="1" dirty="0">
                <a:solidFill>
                  <a:srgbClr val="333333"/>
                </a:solidFill>
                <a:ea typeface="Calibri"/>
                <a:cs typeface="Simplified Arabic"/>
              </a:rPr>
              <a:t> الإحتمال التكراري : حساب معدل تكرار الحدث في الأجل الطويل .</a:t>
            </a:r>
            <a:endParaRPr lang="en-US" sz="2000" b="1" dirty="0">
              <a:ea typeface="Calibri"/>
              <a:cs typeface="Arial"/>
            </a:endParaRPr>
          </a:p>
          <a:p>
            <a:endParaRPr lang="ar-IQ" b="1" dirty="0"/>
          </a:p>
        </p:txBody>
      </p:sp>
    </p:spTree>
    <p:extLst>
      <p:ext uri="{BB962C8B-B14F-4D97-AF65-F5344CB8AC3E}">
        <p14:creationId xmlns:p14="http://schemas.microsoft.com/office/powerpoint/2010/main" val="3454806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marL="1270">
              <a:lnSpc>
                <a:spcPct val="150000"/>
              </a:lnSpc>
              <a:spcBef>
                <a:spcPts val="995"/>
              </a:spcBef>
              <a:spcAft>
                <a:spcPts val="995"/>
              </a:spcAft>
            </a:pPr>
            <a:r>
              <a:rPr lang="ar-SA" sz="3600" b="1" dirty="0">
                <a:solidFill>
                  <a:srgbClr val="333333"/>
                </a:solidFill>
                <a:ea typeface="Calibri"/>
                <a:cs typeface="Simplified Arabic"/>
              </a:rPr>
              <a:t>- نظرية المباريات الإدارية :</a:t>
            </a:r>
            <a:endParaRPr lang="en-US" sz="2400" b="1" dirty="0">
              <a:ea typeface="Calibri"/>
              <a:cs typeface="Arial"/>
            </a:endParaRPr>
          </a:p>
          <a:p>
            <a:pPr marL="1270">
              <a:lnSpc>
                <a:spcPct val="150000"/>
              </a:lnSpc>
              <a:spcBef>
                <a:spcPts val="1345"/>
              </a:spcBef>
              <a:spcAft>
                <a:spcPts val="1345"/>
              </a:spcAft>
            </a:pPr>
            <a:r>
              <a:rPr lang="ar-SA" sz="3600" b="1" dirty="0">
                <a:solidFill>
                  <a:srgbClr val="333333"/>
                </a:solidFill>
                <a:ea typeface="Calibri"/>
                <a:cs typeface="Simplified Arabic"/>
              </a:rPr>
              <a:t>وتشمل مجموعة من النماذج التي تمكن من تحديد </a:t>
            </a:r>
            <a:r>
              <a:rPr lang="ar-SA" sz="3600" b="1" dirty="0" smtClean="0">
                <a:solidFill>
                  <a:srgbClr val="333333"/>
                </a:solidFill>
                <a:ea typeface="Calibri"/>
                <a:cs typeface="Simplified Arabic"/>
              </a:rPr>
              <a:t>الاستراتيجيات </a:t>
            </a:r>
            <a:r>
              <a:rPr lang="ar-SA" sz="3600" b="1" dirty="0">
                <a:solidFill>
                  <a:srgbClr val="333333"/>
                </a:solidFill>
                <a:ea typeface="Calibri"/>
                <a:cs typeface="Simplified Arabic"/>
              </a:rPr>
              <a:t>التي يواجهها متخذ القرارات كأحد المشتركين في مباراة المنافسة وكيفية الوصول إلى استراتيجية أفضل .</a:t>
            </a:r>
            <a:endParaRPr lang="en-US" sz="2400" b="1" dirty="0">
              <a:ea typeface="Calibri"/>
              <a:cs typeface="Arial"/>
            </a:endParaRPr>
          </a:p>
          <a:p>
            <a:endParaRPr lang="ar-IQ" sz="3600" b="1" dirty="0"/>
          </a:p>
        </p:txBody>
      </p:sp>
    </p:spTree>
    <p:extLst>
      <p:ext uri="{BB962C8B-B14F-4D97-AF65-F5344CB8AC3E}">
        <p14:creationId xmlns:p14="http://schemas.microsoft.com/office/powerpoint/2010/main" val="1885050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nSpc>
                <a:spcPct val="150000"/>
              </a:lnSpc>
              <a:spcBef>
                <a:spcPts val="995"/>
              </a:spcBef>
              <a:spcAft>
                <a:spcPts val="995"/>
              </a:spcAft>
              <a:buNone/>
            </a:pPr>
            <a:r>
              <a:rPr lang="ar-IQ" sz="4000" b="1" dirty="0">
                <a:solidFill>
                  <a:srgbClr val="333333"/>
                </a:solidFill>
                <a:ea typeface="Calibri"/>
                <a:cs typeface="Simplified Arabic"/>
              </a:rPr>
              <a:t>3</a:t>
            </a:r>
            <a:r>
              <a:rPr lang="ar-SA" sz="4000" b="1" dirty="0" smtClean="0">
                <a:solidFill>
                  <a:srgbClr val="333333"/>
                </a:solidFill>
                <a:ea typeface="Calibri"/>
                <a:cs typeface="Simplified Arabic"/>
              </a:rPr>
              <a:t>- </a:t>
            </a:r>
            <a:r>
              <a:rPr lang="ar-SA" sz="4000" b="1" dirty="0">
                <a:solidFill>
                  <a:srgbClr val="333333"/>
                </a:solidFill>
                <a:ea typeface="Calibri"/>
                <a:cs typeface="Simplified Arabic"/>
              </a:rPr>
              <a:t>أسلوب التحدي </a:t>
            </a:r>
            <a:r>
              <a:rPr lang="ar-SA" sz="4000" b="1" dirty="0" smtClean="0">
                <a:solidFill>
                  <a:srgbClr val="333333"/>
                </a:solidFill>
                <a:ea typeface="Calibri"/>
                <a:cs typeface="Simplified Arabic"/>
              </a:rPr>
              <a:t>:</a:t>
            </a:r>
            <a:endParaRPr lang="en-US" sz="2800" dirty="0">
              <a:ea typeface="Calibri"/>
              <a:cs typeface="Arial"/>
            </a:endParaRPr>
          </a:p>
          <a:p>
            <a:pPr marL="1270">
              <a:lnSpc>
                <a:spcPct val="150000"/>
              </a:lnSpc>
              <a:spcBef>
                <a:spcPts val="1345"/>
              </a:spcBef>
              <a:spcAft>
                <a:spcPts val="1345"/>
              </a:spcAft>
            </a:pPr>
            <a:r>
              <a:rPr lang="ar-SA" sz="4000" dirty="0">
                <a:solidFill>
                  <a:srgbClr val="333333"/>
                </a:solidFill>
                <a:ea typeface="Calibri"/>
                <a:cs typeface="Simplified Arabic"/>
              </a:rPr>
              <a:t>ويهدف الى دراسة وتحليل البدائل المتعددة المطروحة أمام متخذ القرار والمفاضلة بينها لمعرفة الفائدة أو المنفعة المتحققة عن هذه البدائل .</a:t>
            </a:r>
            <a:endParaRPr lang="en-US" sz="2800" dirty="0">
              <a:ea typeface="Calibri"/>
              <a:cs typeface="Arial"/>
            </a:endParaRPr>
          </a:p>
          <a:p>
            <a:endParaRPr lang="ar-IQ" sz="4000" dirty="0"/>
          </a:p>
        </p:txBody>
      </p:sp>
    </p:spTree>
    <p:extLst>
      <p:ext uri="{BB962C8B-B14F-4D97-AF65-F5344CB8AC3E}">
        <p14:creationId xmlns:p14="http://schemas.microsoft.com/office/powerpoint/2010/main" val="2538477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25963"/>
          </a:xfrm>
        </p:spPr>
        <p:style>
          <a:lnRef idx="1">
            <a:schemeClr val="accent2"/>
          </a:lnRef>
          <a:fillRef idx="2">
            <a:schemeClr val="accent2"/>
          </a:fillRef>
          <a:effectRef idx="1">
            <a:schemeClr val="accent2"/>
          </a:effectRef>
          <a:fontRef idx="minor">
            <a:schemeClr val="dk1"/>
          </a:fontRef>
        </p:style>
        <p:txBody>
          <a:bodyPr/>
          <a:lstStyle/>
          <a:p>
            <a:pPr marL="0" indent="0">
              <a:lnSpc>
                <a:spcPct val="150000"/>
              </a:lnSpc>
              <a:spcBef>
                <a:spcPts val="995"/>
              </a:spcBef>
              <a:spcAft>
                <a:spcPts val="995"/>
              </a:spcAft>
              <a:buNone/>
            </a:pPr>
            <a:r>
              <a:rPr lang="ar-IQ" b="1" dirty="0" smtClean="0">
                <a:solidFill>
                  <a:srgbClr val="333333"/>
                </a:solidFill>
                <a:ea typeface="Calibri"/>
                <a:cs typeface="Simplified Arabic"/>
              </a:rPr>
              <a:t>5</a:t>
            </a:r>
            <a:r>
              <a:rPr lang="ar-SA" b="1" dirty="0" smtClean="0">
                <a:solidFill>
                  <a:srgbClr val="333333"/>
                </a:solidFill>
                <a:ea typeface="Calibri"/>
                <a:cs typeface="Simplified Arabic"/>
              </a:rPr>
              <a:t>- </a:t>
            </a:r>
            <a:r>
              <a:rPr lang="ar-SA" b="1" dirty="0">
                <a:solidFill>
                  <a:srgbClr val="333333"/>
                </a:solidFill>
                <a:ea typeface="Calibri"/>
                <a:cs typeface="Simplified Arabic"/>
              </a:rPr>
              <a:t>أسلوب دراسة الحالات :</a:t>
            </a:r>
            <a:endParaRPr lang="en-US" sz="2000" dirty="0">
              <a:ea typeface="Calibri"/>
              <a:cs typeface="Arial"/>
            </a:endParaRPr>
          </a:p>
          <a:p>
            <a:pPr marL="1270">
              <a:lnSpc>
                <a:spcPct val="150000"/>
              </a:lnSpc>
              <a:spcBef>
                <a:spcPts val="1345"/>
              </a:spcBef>
              <a:spcAft>
                <a:spcPts val="1345"/>
              </a:spcAft>
            </a:pPr>
            <a:r>
              <a:rPr lang="ar-SA" dirty="0">
                <a:solidFill>
                  <a:srgbClr val="333333"/>
                </a:solidFill>
                <a:ea typeface="Calibri"/>
                <a:cs typeface="Simplified Arabic"/>
              </a:rPr>
              <a:t>ويقوم على تعريف وتحديد المشكلة محل القرار والتفكير في أسبابها وأبعادها وجوانبها المختلفة وتصور الحلول البديلة استنادا الى المعلومات المتاحة عن المشاكل .</a:t>
            </a:r>
            <a:endParaRPr lang="en-US" sz="2000" dirty="0">
              <a:ea typeface="Calibri"/>
              <a:cs typeface="Arial"/>
            </a:endParaRPr>
          </a:p>
          <a:p>
            <a:endParaRPr lang="ar-IQ" dirty="0"/>
          </a:p>
        </p:txBody>
      </p:sp>
    </p:spTree>
    <p:extLst>
      <p:ext uri="{BB962C8B-B14F-4D97-AF65-F5344CB8AC3E}">
        <p14:creationId xmlns:p14="http://schemas.microsoft.com/office/powerpoint/2010/main" val="28296761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marL="1270" lvl="0" indent="-342900">
              <a:lnSpc>
                <a:spcPct val="125000"/>
              </a:lnSpc>
              <a:spcBef>
                <a:spcPct val="20000"/>
              </a:spcBef>
            </a:pPr>
            <a:r>
              <a:rPr lang="ar-IQ" sz="3200" b="1" dirty="0" smtClean="0">
                <a:solidFill>
                  <a:prstClr val="black"/>
                </a:solidFill>
                <a:latin typeface="Times New Roman"/>
                <a:ea typeface="Times New Roman"/>
                <a:cs typeface="Simplified Arabic"/>
              </a:rPr>
              <a:t/>
            </a:r>
            <a:br>
              <a:rPr lang="ar-IQ" sz="3200" b="1" dirty="0" smtClean="0">
                <a:solidFill>
                  <a:prstClr val="black"/>
                </a:solidFill>
                <a:latin typeface="Times New Roman"/>
                <a:ea typeface="Times New Roman"/>
                <a:cs typeface="Simplified Arabic"/>
              </a:rPr>
            </a:br>
            <a:r>
              <a:rPr lang="ar-SA" sz="3200" b="1" dirty="0" smtClean="0">
                <a:solidFill>
                  <a:prstClr val="black"/>
                </a:solidFill>
                <a:latin typeface="Times New Roman"/>
                <a:ea typeface="Times New Roman"/>
                <a:cs typeface="Simplified Arabic"/>
              </a:rPr>
              <a:t>وسائل </a:t>
            </a:r>
            <a:r>
              <a:rPr lang="ar-SA" sz="3200" b="1" dirty="0">
                <a:solidFill>
                  <a:prstClr val="black"/>
                </a:solidFill>
                <a:latin typeface="Times New Roman"/>
                <a:ea typeface="Times New Roman"/>
                <a:cs typeface="Simplified Arabic"/>
              </a:rPr>
              <a:t>تساعد المدير على صنع واتخاذ القرارات:</a:t>
            </a:r>
            <a:r>
              <a:rPr lang="en-US" sz="1100" dirty="0">
                <a:solidFill>
                  <a:prstClr val="black"/>
                </a:solidFill>
                <a:latin typeface="Times New Roman"/>
                <a:ea typeface="Times New Roman"/>
                <a:cs typeface="Traditional Arabic"/>
              </a:rPr>
              <a:t/>
            </a:r>
            <a:br>
              <a:rPr lang="en-US" sz="1100" dirty="0">
                <a:solidFill>
                  <a:prstClr val="black"/>
                </a:solidFill>
                <a:latin typeface="Times New Roman"/>
                <a:ea typeface="Times New Roman"/>
                <a:cs typeface="Traditional Arabic"/>
              </a:rPr>
            </a:br>
            <a:endParaRPr lang="ar-IQ" sz="54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1270" algn="justLow">
              <a:lnSpc>
                <a:spcPct val="125000"/>
              </a:lnSpc>
            </a:pPr>
            <a:r>
              <a:rPr lang="ar-SA" b="1" dirty="0" smtClean="0">
                <a:effectLst/>
                <a:latin typeface="Times New Roman"/>
                <a:ea typeface="Times New Roman"/>
                <a:cs typeface="Simplified Arabic"/>
              </a:rPr>
              <a:t>هناك نوعان من الوسائل او التكتيك الذي يساعد المدير على :-</a:t>
            </a:r>
            <a:endParaRPr lang="en-US" sz="1600" b="1" dirty="0" smtClean="0">
              <a:effectLst/>
              <a:latin typeface="Times New Roman"/>
              <a:ea typeface="Times New Roman"/>
              <a:cs typeface="Traditional Arabic"/>
            </a:endParaRPr>
          </a:p>
          <a:p>
            <a:pPr marL="1270" algn="justLow">
              <a:lnSpc>
                <a:spcPct val="125000"/>
              </a:lnSpc>
            </a:pPr>
            <a:r>
              <a:rPr lang="ar-SA" b="1" dirty="0" smtClean="0">
                <a:effectLst/>
                <a:latin typeface="Times New Roman"/>
                <a:ea typeface="Times New Roman"/>
                <a:cs typeface="Simplified Arabic"/>
              </a:rPr>
              <a:t>اولاً: الوسائل غير الرياضية او الكمية : وتعتمد هذه على عدة عوامل ومن اهمها :</a:t>
            </a:r>
            <a:endParaRPr lang="en-US" sz="1600" b="1" dirty="0" smtClean="0">
              <a:effectLst/>
              <a:latin typeface="Times New Roman"/>
              <a:ea typeface="Times New Roman"/>
              <a:cs typeface="Traditional Arabic"/>
            </a:endParaRPr>
          </a:p>
          <a:p>
            <a:pPr marL="1270" algn="justLow">
              <a:lnSpc>
                <a:spcPct val="125000"/>
              </a:lnSpc>
            </a:pPr>
            <a:r>
              <a:rPr lang="ar-SA" b="1" dirty="0" smtClean="0">
                <a:effectLst/>
                <a:latin typeface="Times New Roman"/>
                <a:ea typeface="Times New Roman"/>
                <a:cs typeface="Simplified Arabic"/>
              </a:rPr>
              <a:t>1-الشعور والاحساس الفطري وادراك المدير ونستطيع القول الندرة الذاتية وخبرة وذكاء المدير</a:t>
            </a:r>
            <a:r>
              <a:rPr lang="ar-IQ" b="1" dirty="0" smtClean="0">
                <a:effectLst/>
                <a:latin typeface="Times New Roman"/>
                <a:ea typeface="Times New Roman"/>
                <a:cs typeface="Simplified Arabic"/>
              </a:rPr>
              <a:t> </a:t>
            </a:r>
            <a:r>
              <a:rPr lang="ar-SA" b="1" dirty="0" smtClean="0">
                <a:effectLst/>
                <a:latin typeface="Times New Roman"/>
                <a:ea typeface="Times New Roman"/>
                <a:cs typeface="Simplified Arabic"/>
              </a:rPr>
              <a:t>والمامه بمجريات الامور أي البيئة الداخلية والخارجية.</a:t>
            </a:r>
            <a:endParaRPr lang="en-US" sz="1600" b="1" dirty="0" smtClean="0">
              <a:effectLst/>
              <a:latin typeface="Times New Roman"/>
              <a:ea typeface="Times New Roman"/>
              <a:cs typeface="Traditional Arabic"/>
            </a:endParaRPr>
          </a:p>
          <a:p>
            <a:pPr marL="1270" algn="justLow">
              <a:lnSpc>
                <a:spcPct val="125000"/>
              </a:lnSpc>
            </a:pPr>
            <a:r>
              <a:rPr lang="ar-SA" b="1" dirty="0" smtClean="0">
                <a:effectLst/>
                <a:latin typeface="Times New Roman"/>
                <a:ea typeface="Times New Roman"/>
                <a:cs typeface="Simplified Arabic"/>
              </a:rPr>
              <a:t>2-الخبرة المكتسبة: هي ما اكتسبه المدير من معرفة إدارية في امور المنظمة من  جراء قيامه بالعمل الإداري.</a:t>
            </a:r>
            <a:endParaRPr lang="en-US" sz="1600" b="1" dirty="0" smtClean="0">
              <a:effectLst/>
              <a:latin typeface="Times New Roman"/>
              <a:ea typeface="Times New Roman"/>
              <a:cs typeface="Traditional Arabic"/>
            </a:endParaRPr>
          </a:p>
          <a:p>
            <a:pPr marL="1270" algn="justLow">
              <a:lnSpc>
                <a:spcPct val="125000"/>
              </a:lnSpc>
            </a:pPr>
            <a:r>
              <a:rPr lang="ar-SA" b="1" dirty="0" smtClean="0">
                <a:effectLst/>
                <a:latin typeface="Times New Roman"/>
                <a:ea typeface="Times New Roman"/>
                <a:cs typeface="Simplified Arabic"/>
              </a:rPr>
              <a:t>3- التجريب : وهي وسيلة او اختيار مختلف البدائل عملياً ومعرفة نتائج كل بديل مثل اختيار منتوج جديد في سوق صغير من قبل انتاجه وبيعه في سوق واسع وبهذا يمكن الحصول على عوامل ملموسة تساعد المدير على اتخاذ القرار .</a:t>
            </a:r>
            <a:endParaRPr lang="en-US" sz="1600" b="1" dirty="0" smtClean="0">
              <a:effectLst/>
              <a:latin typeface="Times New Roman"/>
              <a:ea typeface="Times New Roman"/>
              <a:cs typeface="Traditional Arabic"/>
            </a:endParaRPr>
          </a:p>
          <a:p>
            <a:pPr marL="1270" algn="justLow">
              <a:lnSpc>
                <a:spcPct val="125000"/>
              </a:lnSpc>
            </a:pPr>
            <a:r>
              <a:rPr lang="ar-SA" b="1" dirty="0" smtClean="0">
                <a:effectLst/>
                <a:latin typeface="Times New Roman"/>
                <a:ea typeface="Times New Roman"/>
                <a:cs typeface="Simplified Arabic"/>
              </a:rPr>
              <a:t>  ثانياً:</a:t>
            </a:r>
            <a:r>
              <a:rPr lang="ar-IQ" b="1" dirty="0" smtClean="0">
                <a:effectLst/>
                <a:latin typeface="Times New Roman"/>
                <a:ea typeface="Times New Roman"/>
                <a:cs typeface="Simplified Arabic"/>
              </a:rPr>
              <a:t> </a:t>
            </a:r>
            <a:r>
              <a:rPr lang="ar-SA" b="1" dirty="0" smtClean="0">
                <a:effectLst/>
                <a:latin typeface="Times New Roman"/>
                <a:ea typeface="Times New Roman"/>
                <a:cs typeface="Simplified Arabic"/>
              </a:rPr>
              <a:t>وسائل رياضية او كمية: وتعتمد على البحث لان البحث اكثر الوسائل المستخدمة وافضلها دقة في اختيار الحل من البدائل عند اتخاذ القرارات المهمة .</a:t>
            </a:r>
            <a:endParaRPr lang="en-US" sz="1600" b="1" dirty="0" smtClean="0">
              <a:effectLst/>
              <a:latin typeface="Times New Roman"/>
              <a:ea typeface="Times New Roman"/>
              <a:cs typeface="Traditional Arabic"/>
            </a:endParaRPr>
          </a:p>
          <a:p>
            <a:endParaRPr lang="ar-IQ" b="1" dirty="0"/>
          </a:p>
        </p:txBody>
      </p:sp>
    </p:spTree>
    <p:extLst>
      <p:ext uri="{BB962C8B-B14F-4D97-AF65-F5344CB8AC3E}">
        <p14:creationId xmlns:p14="http://schemas.microsoft.com/office/powerpoint/2010/main" val="14040747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5976664"/>
          </a:xfrm>
        </p:spPr>
        <p:style>
          <a:lnRef idx="1">
            <a:schemeClr val="accent2"/>
          </a:lnRef>
          <a:fillRef idx="2">
            <a:schemeClr val="accent2"/>
          </a:fillRef>
          <a:effectRef idx="1">
            <a:schemeClr val="accent2"/>
          </a:effectRef>
          <a:fontRef idx="minor">
            <a:schemeClr val="dk1"/>
          </a:fontRef>
        </p:style>
        <p:txBody>
          <a:bodyPr>
            <a:noAutofit/>
          </a:bodyPr>
          <a:lstStyle/>
          <a:p>
            <a:pPr marL="1270" algn="justLow"/>
            <a:r>
              <a:rPr lang="ar-SA" b="1" dirty="0" smtClean="0">
                <a:effectLst/>
                <a:latin typeface="Times New Roman"/>
                <a:ea typeface="Times New Roman"/>
                <a:cs typeface="Simplified Arabic"/>
              </a:rPr>
              <a:t>اهم المتطلبات الأساسية التي تتطلبها صنع واتخاذ القرارات الرشيدة وهي :</a:t>
            </a:r>
            <a:endParaRPr lang="en-US" sz="1400" dirty="0" smtClean="0">
              <a:effectLst/>
              <a:latin typeface="Times New Roman"/>
              <a:ea typeface="Times New Roman"/>
              <a:cs typeface="Traditional Arabic"/>
            </a:endParaRPr>
          </a:p>
          <a:p>
            <a:pPr lvl="0" algn="justLow">
              <a:buFont typeface="+mj-lt"/>
              <a:buAutoNum type="arabicPeriod"/>
            </a:pPr>
            <a:r>
              <a:rPr lang="ar-SA" sz="2800" dirty="0" smtClean="0">
                <a:effectLst/>
                <a:latin typeface="Times New Roman"/>
                <a:ea typeface="Times New Roman"/>
                <a:cs typeface="Simplified Arabic"/>
              </a:rPr>
              <a:t>توفر المعلومات والبيانات بالكم والنوع المطلوب .</a:t>
            </a:r>
            <a:endParaRPr lang="en-US" sz="1400" dirty="0" smtClean="0">
              <a:effectLst/>
              <a:latin typeface="Times New Roman"/>
              <a:ea typeface="Times New Roman"/>
              <a:cs typeface="Traditional Arabic"/>
            </a:endParaRPr>
          </a:p>
          <a:p>
            <a:pPr lvl="0" algn="justLow">
              <a:buFont typeface="+mj-lt"/>
              <a:buAutoNum type="arabicPeriod"/>
            </a:pPr>
            <a:r>
              <a:rPr lang="ar-SA" sz="2800" dirty="0" smtClean="0">
                <a:effectLst/>
                <a:latin typeface="Times New Roman"/>
                <a:ea typeface="Times New Roman"/>
                <a:cs typeface="Simplified Arabic"/>
              </a:rPr>
              <a:t>توفر افراد قادرين على استعمال المعلومات بكفاءة .</a:t>
            </a:r>
            <a:endParaRPr lang="en-US" sz="1400" dirty="0" smtClean="0">
              <a:effectLst/>
              <a:latin typeface="Times New Roman"/>
              <a:ea typeface="Times New Roman"/>
              <a:cs typeface="Traditional Arabic"/>
            </a:endParaRPr>
          </a:p>
          <a:p>
            <a:pPr lvl="0" algn="justLow">
              <a:buFont typeface="+mj-lt"/>
              <a:buAutoNum type="arabicPeriod"/>
            </a:pPr>
            <a:r>
              <a:rPr lang="ar-SA" sz="2800" dirty="0" smtClean="0">
                <a:effectLst/>
                <a:latin typeface="Times New Roman"/>
                <a:ea typeface="Times New Roman"/>
                <a:cs typeface="Simplified Arabic"/>
              </a:rPr>
              <a:t>اهلية متخذ القرار:</a:t>
            </a:r>
            <a:r>
              <a:rPr lang="ar-IQ" sz="2800" dirty="0" smtClean="0">
                <a:effectLst/>
                <a:latin typeface="Times New Roman"/>
                <a:ea typeface="Times New Roman"/>
                <a:cs typeface="Simplified Arabic"/>
              </a:rPr>
              <a:t> </a:t>
            </a:r>
            <a:r>
              <a:rPr lang="ar-SA" sz="2800" dirty="0" smtClean="0">
                <a:effectLst/>
                <a:latin typeface="Times New Roman"/>
                <a:ea typeface="Times New Roman"/>
                <a:cs typeface="Simplified Arabic"/>
              </a:rPr>
              <a:t>لكي يكون القرار مؤثرا يجب ان يكون متخذ القرار متمتع بالأهلية القانونية او السلطة اللازمة لاتخاذه وله القدرة على تحمل المسئولية .</a:t>
            </a:r>
            <a:endParaRPr lang="en-US" sz="1400" dirty="0" smtClean="0">
              <a:effectLst/>
              <a:latin typeface="Times New Roman"/>
              <a:ea typeface="Times New Roman"/>
              <a:cs typeface="Traditional Arabic"/>
            </a:endParaRPr>
          </a:p>
          <a:p>
            <a:pPr lvl="0" algn="justLow">
              <a:buFont typeface="+mj-lt"/>
              <a:buAutoNum type="arabicPeriod"/>
            </a:pPr>
            <a:r>
              <a:rPr lang="ar-SA" sz="2800" dirty="0" smtClean="0">
                <a:effectLst/>
                <a:latin typeface="Times New Roman"/>
                <a:ea typeface="Times New Roman"/>
                <a:cs typeface="Simplified Arabic"/>
              </a:rPr>
              <a:t>التوقيت المناسب للقرار</a:t>
            </a:r>
            <a:endParaRPr lang="en-US" sz="1400" dirty="0" smtClean="0">
              <a:effectLst/>
              <a:latin typeface="Times New Roman"/>
              <a:ea typeface="Times New Roman"/>
              <a:cs typeface="Traditional Arabic"/>
            </a:endParaRPr>
          </a:p>
          <a:p>
            <a:pPr lvl="0" algn="justLow">
              <a:buFont typeface="+mj-lt"/>
              <a:buAutoNum type="arabicPeriod"/>
            </a:pPr>
            <a:r>
              <a:rPr lang="ar-SA" sz="2800" dirty="0" smtClean="0">
                <a:effectLst/>
                <a:latin typeface="Times New Roman"/>
                <a:ea typeface="Times New Roman"/>
                <a:cs typeface="Simplified Arabic"/>
              </a:rPr>
              <a:t>تحديد حالة الضرورة :أي النقطة التي تعتبر فيها </a:t>
            </a:r>
            <a:r>
              <a:rPr lang="ar-SA" sz="2800" dirty="0" err="1" smtClean="0">
                <a:effectLst/>
                <a:latin typeface="Times New Roman"/>
                <a:ea typeface="Times New Roman"/>
                <a:cs typeface="Simplified Arabic"/>
              </a:rPr>
              <a:t>القرارامر</a:t>
            </a:r>
            <a:r>
              <a:rPr lang="ar-SA" sz="2800" dirty="0" smtClean="0">
                <a:effectLst/>
                <a:latin typeface="Times New Roman"/>
                <a:ea typeface="Times New Roman"/>
                <a:cs typeface="Simplified Arabic"/>
              </a:rPr>
              <a:t> ضرورياً أي الحاجة الى اتخاذ القرار.</a:t>
            </a:r>
            <a:endParaRPr lang="en-US" sz="1400" dirty="0" smtClean="0">
              <a:effectLst/>
              <a:latin typeface="Times New Roman"/>
              <a:ea typeface="Times New Roman"/>
              <a:cs typeface="Traditional Arabic"/>
            </a:endParaRPr>
          </a:p>
          <a:p>
            <a:pPr lvl="0" algn="justLow">
              <a:buFont typeface="+mj-lt"/>
              <a:buAutoNum type="arabicPeriod"/>
            </a:pPr>
            <a:r>
              <a:rPr lang="ar-SA" sz="2800" dirty="0" smtClean="0">
                <a:effectLst/>
                <a:latin typeface="Times New Roman"/>
                <a:ea typeface="Times New Roman"/>
                <a:cs typeface="Simplified Arabic"/>
              </a:rPr>
              <a:t>تخويل او تفويض السلطات : عدم تفويض ومنح السلطات يؤدي إلى عرقلة وإرباك في صنع واتخاذ القرار.</a:t>
            </a:r>
            <a:endParaRPr lang="en-US" sz="1400" dirty="0" smtClean="0">
              <a:effectLst/>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2509105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5141168"/>
          </a:xfrm>
        </p:spPr>
        <p:style>
          <a:lnRef idx="1">
            <a:schemeClr val="accent2"/>
          </a:lnRef>
          <a:fillRef idx="2">
            <a:schemeClr val="accent2"/>
          </a:fillRef>
          <a:effectRef idx="1">
            <a:schemeClr val="accent2"/>
          </a:effectRef>
          <a:fontRef idx="minor">
            <a:schemeClr val="dk1"/>
          </a:fontRef>
        </p:style>
        <p:txBody>
          <a:bodyPr>
            <a:noAutofit/>
          </a:bodyPr>
          <a:lstStyle/>
          <a:p>
            <a:pPr marL="1270" lvl="0" indent="359410" algn="justLow">
              <a:lnSpc>
                <a:spcPct val="125000"/>
              </a:lnSpc>
            </a:pPr>
            <a:r>
              <a:rPr lang="ar-SA" sz="2800" b="1" dirty="0">
                <a:solidFill>
                  <a:prstClr val="black"/>
                </a:solidFill>
                <a:latin typeface="Times New Roman"/>
                <a:ea typeface="Times New Roman"/>
                <a:cs typeface="Simplified Arabic"/>
              </a:rPr>
              <a:t>. إن عملية القرار قد </a:t>
            </a:r>
            <a:r>
              <a:rPr lang="ar-IQ" sz="2800" b="1" dirty="0" smtClean="0">
                <a:solidFill>
                  <a:prstClr val="black"/>
                </a:solidFill>
                <a:latin typeface="Times New Roman"/>
                <a:ea typeface="Times New Roman"/>
                <a:cs typeface="Simplified Arabic"/>
              </a:rPr>
              <a:t>اصبحت</a:t>
            </a:r>
            <a:r>
              <a:rPr lang="ar-SA" sz="2800" b="1" dirty="0" smtClean="0">
                <a:solidFill>
                  <a:prstClr val="black"/>
                </a:solidFill>
                <a:latin typeface="Times New Roman"/>
                <a:ea typeface="Times New Roman"/>
                <a:cs typeface="Simplified Arabic"/>
              </a:rPr>
              <a:t> </a:t>
            </a:r>
            <a:r>
              <a:rPr lang="ar-SA" sz="2800" b="1" dirty="0">
                <a:solidFill>
                  <a:prstClr val="black"/>
                </a:solidFill>
                <a:latin typeface="Times New Roman"/>
                <a:ea typeface="Times New Roman"/>
                <a:cs typeface="Simplified Arabic"/>
              </a:rPr>
              <a:t>من أساسيات الإدارة، على أساس إنها تبين أسلوب القيادة ونمطها، وعلى أساس انه كلما شاركت الجماعة فيها كأن الأداء والنجاح واضحاً، وتخلط بعض الكتابات بين صنع القرار واتخاذه، إذ ترجم صنع القرار </a:t>
            </a:r>
            <a:r>
              <a:rPr lang="en-US" sz="2800" b="1" dirty="0">
                <a:solidFill>
                  <a:prstClr val="black"/>
                </a:solidFill>
                <a:latin typeface="Simplified Arabic"/>
                <a:ea typeface="Times New Roman"/>
                <a:cs typeface="Traditional Arabic"/>
              </a:rPr>
              <a:t>Decision</a:t>
            </a:r>
            <a:r>
              <a:rPr lang="ar-SA" sz="2800" b="1" dirty="0">
                <a:solidFill>
                  <a:prstClr val="black"/>
                </a:solidFill>
                <a:latin typeface="Times New Roman"/>
                <a:ea typeface="Times New Roman"/>
                <a:cs typeface="Simplified Arabic"/>
              </a:rPr>
              <a:t> إلى اتخاذ القرار ويرى </a:t>
            </a:r>
            <a:r>
              <a:rPr lang="en-US" sz="2800" b="1" dirty="0">
                <a:solidFill>
                  <a:prstClr val="black"/>
                </a:solidFill>
                <a:latin typeface="Simplified Arabic"/>
                <a:ea typeface="Times New Roman"/>
                <a:cs typeface="Traditional Arabic"/>
              </a:rPr>
              <a:t>Certo</a:t>
            </a:r>
            <a:r>
              <a:rPr lang="ar-SA" sz="2800" b="1" dirty="0">
                <a:solidFill>
                  <a:prstClr val="black"/>
                </a:solidFill>
                <a:latin typeface="Times New Roman"/>
                <a:ea typeface="Times New Roman"/>
                <a:cs typeface="Simplified Arabic"/>
              </a:rPr>
              <a:t> " أن القرار هو اختيار من بين اثنين أو أكثر من الحلول الممكنة، بينما صنع القرار هو عملية اختيار أفضل بديل للوصول إلى الأهداف أو تحقيقها لذا توصف عملية صنع القرار بأنها تتم لمعالجة مشكلات قائمة أو لمواجهة حالات أو مواقف معينة محتملة الوقوع أو لتحقيق أهداف موسومة.</a:t>
            </a:r>
            <a:endParaRPr lang="en-US" sz="1100" b="1" dirty="0">
              <a:solidFill>
                <a:prstClr val="black"/>
              </a:solidFill>
              <a:latin typeface="Times New Roman"/>
              <a:ea typeface="Times New Roman"/>
              <a:cs typeface="Traditional Arabic"/>
            </a:endParaRPr>
          </a:p>
          <a:p>
            <a:endParaRPr lang="ar-IQ" sz="4000" b="1" dirty="0"/>
          </a:p>
        </p:txBody>
      </p:sp>
    </p:spTree>
    <p:extLst>
      <p:ext uri="{BB962C8B-B14F-4D97-AF65-F5344CB8AC3E}">
        <p14:creationId xmlns:p14="http://schemas.microsoft.com/office/powerpoint/2010/main" val="336676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25963"/>
          </a:xfrm>
        </p:spPr>
        <p:style>
          <a:lnRef idx="0">
            <a:schemeClr val="accent1"/>
          </a:lnRef>
          <a:fillRef idx="3">
            <a:schemeClr val="accent1"/>
          </a:fillRef>
          <a:effectRef idx="3">
            <a:schemeClr val="accent1"/>
          </a:effectRef>
          <a:fontRef idx="minor">
            <a:schemeClr val="lt1"/>
          </a:fontRef>
        </p:style>
        <p:txBody>
          <a:bodyPr>
            <a:normAutofit fontScale="85000" lnSpcReduction="20000"/>
          </a:bodyPr>
          <a:lstStyle/>
          <a:p>
            <a:pPr marL="1270" indent="359410" algn="justLow">
              <a:lnSpc>
                <a:spcPct val="125000"/>
              </a:lnSpc>
            </a:pPr>
            <a:r>
              <a:rPr lang="ar-SA" b="1" dirty="0" smtClean="0">
                <a:effectLst/>
                <a:latin typeface="Times New Roman"/>
                <a:ea typeface="Times New Roman"/>
                <a:cs typeface="Simplified Arabic"/>
              </a:rPr>
              <a:t>وقد دفعت طبيعة عملية صنع القرار كثير من الباحثين في حركة المجددين إلى اتخاذها أساساً في كثير من نظرياتهم المتعلقة بالإدارة ضمن وجهة نظرهم تعتبر عملية صنع القرار مرادفاً لعملية الإدارة، وأن كل من الاصطلاحيين يحملان نفس المعنى وينطويان على نفس المفهوم، ومن رأيهم أن كثير من سلوك أفراد الإدارة العليا ما هي إلا أنشطة متعلقة باتخاذ قرارات، فالمدير مهما يفعل، فهو لا يفعل إلا من خلال قرارات يقوم باتخاذها  أن عملية صنع القرار هي عملية داخلية لأنها غير ظاهرة أي أنها عملية تفكير لغرض استحضار حلول متعددة ويتم دراستها وتقييمها حتى يتم اختيار الحل الملائم أو البديل الناجح وبالتالي اتخاذ القرار الذي يكون سلوك ظاهري يتم عن وعي وإدراك وبعد دراسة وتفكير. </a:t>
            </a:r>
            <a:endParaRPr lang="en-US" sz="1600" b="1" dirty="0" smtClean="0">
              <a:effectLst/>
              <a:latin typeface="Times New Roman"/>
              <a:ea typeface="Times New Roman"/>
              <a:cs typeface="Traditional Arabic"/>
            </a:endParaRPr>
          </a:p>
          <a:p>
            <a:endParaRPr lang="ar-IQ" b="1" dirty="0"/>
          </a:p>
        </p:txBody>
      </p:sp>
    </p:spTree>
    <p:extLst>
      <p:ext uri="{BB962C8B-B14F-4D97-AF65-F5344CB8AC3E}">
        <p14:creationId xmlns:p14="http://schemas.microsoft.com/office/powerpoint/2010/main" val="137426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0"/>
            <a:ext cx="8229600" cy="1575048"/>
          </a:xfrm>
        </p:spPr>
        <p:style>
          <a:lnRef idx="1">
            <a:schemeClr val="accent2"/>
          </a:lnRef>
          <a:fillRef idx="2">
            <a:schemeClr val="accent2"/>
          </a:fillRef>
          <a:effectRef idx="1">
            <a:schemeClr val="accent2"/>
          </a:effectRef>
          <a:fontRef idx="minor">
            <a:schemeClr val="dk1"/>
          </a:fontRef>
        </p:style>
        <p:txBody>
          <a:bodyPr>
            <a:noAutofit/>
          </a:bodyPr>
          <a:lstStyle/>
          <a:p>
            <a:pPr marL="1270" lvl="0" indent="359410">
              <a:lnSpc>
                <a:spcPct val="125000"/>
              </a:lnSpc>
              <a:spcBef>
                <a:spcPct val="20000"/>
              </a:spcBef>
            </a:pPr>
            <a:r>
              <a:rPr lang="ar-IQ" sz="5400" b="1" dirty="0" smtClean="0">
                <a:solidFill>
                  <a:prstClr val="black"/>
                </a:solidFill>
                <a:latin typeface="Times New Roman"/>
                <a:ea typeface="Times New Roman"/>
                <a:cs typeface="Simplified Arabic"/>
              </a:rPr>
              <a:t/>
            </a:r>
            <a:br>
              <a:rPr lang="ar-IQ" sz="5400" b="1" dirty="0" smtClean="0">
                <a:solidFill>
                  <a:prstClr val="black"/>
                </a:solidFill>
                <a:latin typeface="Times New Roman"/>
                <a:ea typeface="Times New Roman"/>
                <a:cs typeface="Simplified Arabic"/>
              </a:rPr>
            </a:br>
            <a:r>
              <a:rPr lang="ar-SA" sz="5400" b="1" dirty="0" smtClean="0">
                <a:solidFill>
                  <a:prstClr val="black"/>
                </a:solidFill>
                <a:latin typeface="Times New Roman"/>
                <a:ea typeface="Times New Roman"/>
                <a:cs typeface="Simplified Arabic"/>
              </a:rPr>
              <a:t>تعريف </a:t>
            </a:r>
            <a:r>
              <a:rPr lang="ar-SA" sz="5400" b="1" dirty="0">
                <a:solidFill>
                  <a:prstClr val="black"/>
                </a:solidFill>
                <a:latin typeface="Times New Roman"/>
                <a:ea typeface="Times New Roman"/>
                <a:cs typeface="Simplified Arabic"/>
              </a:rPr>
              <a:t>القرار:</a:t>
            </a:r>
            <a:r>
              <a:rPr lang="en-US" sz="2800" dirty="0">
                <a:solidFill>
                  <a:prstClr val="black"/>
                </a:solidFill>
                <a:latin typeface="Times New Roman"/>
                <a:ea typeface="Times New Roman"/>
                <a:cs typeface="Traditional Arabic"/>
              </a:rPr>
              <a:t/>
            </a:r>
            <a:br>
              <a:rPr lang="en-US" sz="2800" dirty="0">
                <a:solidFill>
                  <a:prstClr val="black"/>
                </a:solidFill>
                <a:latin typeface="Times New Roman"/>
                <a:ea typeface="Times New Roman"/>
                <a:cs typeface="Traditional Arabic"/>
              </a:rPr>
            </a:br>
            <a:endParaRPr lang="ar-IQ" sz="6600" dirty="0"/>
          </a:p>
        </p:txBody>
      </p:sp>
      <p:sp>
        <p:nvSpPr>
          <p:cNvPr id="3" name="عنصر نائب للمحتوى 2"/>
          <p:cNvSpPr>
            <a:spLocks noGrp="1"/>
          </p:cNvSpPr>
          <p:nvPr>
            <p:ph idx="1"/>
          </p:nvPr>
        </p:nvSpPr>
        <p:spPr>
          <a:xfrm>
            <a:off x="457200" y="1600200"/>
            <a:ext cx="8229600" cy="5069160"/>
          </a:xfrm>
        </p:spPr>
        <p:style>
          <a:lnRef idx="1">
            <a:schemeClr val="accent4"/>
          </a:lnRef>
          <a:fillRef idx="2">
            <a:schemeClr val="accent4"/>
          </a:fillRef>
          <a:effectRef idx="1">
            <a:schemeClr val="accent4"/>
          </a:effectRef>
          <a:fontRef idx="minor">
            <a:schemeClr val="dk1"/>
          </a:fontRef>
        </p:style>
        <p:txBody>
          <a:bodyPr>
            <a:noAutofit/>
          </a:bodyPr>
          <a:lstStyle/>
          <a:p>
            <a:r>
              <a:rPr lang="ar-SA" sz="4000" dirty="0" smtClean="0">
                <a:effectLst/>
                <a:ea typeface="Times New Roman"/>
                <a:cs typeface="Simplified Arabic"/>
              </a:rPr>
              <a:t>ويتضح معنى القرار الإداري من خلال التعريفات المتعددة التي وضعها علماء الإدارة. فالقرار الإداري عند تاتنياوم يعني " الاختيار الحذر والدقيق لأحد البدائل من بين أثنين أو أكثر من مجموعات البدائل السلوكية ويعرفه علي السلمي بأنه " مسار فعل يختاره متخذ القرار باعتباره أنسب وسيلة متاحة أمامه لإنجاز الهدف أو الأهداف التي يبتغيها </a:t>
            </a:r>
            <a:endParaRPr lang="ar-IQ" sz="4000" dirty="0"/>
          </a:p>
        </p:txBody>
      </p:sp>
    </p:spTree>
    <p:extLst>
      <p:ext uri="{BB962C8B-B14F-4D97-AF65-F5344CB8AC3E}">
        <p14:creationId xmlns:p14="http://schemas.microsoft.com/office/powerpoint/2010/main" val="31163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616624"/>
          </a:xfrm>
        </p:spPr>
        <p:style>
          <a:lnRef idx="1">
            <a:schemeClr val="accent5"/>
          </a:lnRef>
          <a:fillRef idx="2">
            <a:schemeClr val="accent5"/>
          </a:fillRef>
          <a:effectRef idx="1">
            <a:schemeClr val="accent5"/>
          </a:effectRef>
          <a:fontRef idx="minor">
            <a:schemeClr val="dk1"/>
          </a:fontRef>
        </p:style>
        <p:txBody>
          <a:bodyPr>
            <a:noAutofit/>
          </a:bodyPr>
          <a:lstStyle/>
          <a:p>
            <a:pPr marL="1270" indent="359410" algn="justLow">
              <a:lnSpc>
                <a:spcPct val="125000"/>
              </a:lnSpc>
            </a:pPr>
            <a:r>
              <a:rPr lang="ar-SA" b="1" dirty="0" smtClean="0">
                <a:effectLst/>
                <a:latin typeface="Times New Roman"/>
                <a:ea typeface="Times New Roman"/>
                <a:cs typeface="Simplified Arabic"/>
              </a:rPr>
              <a:t>لقد وضعت تعاريف عدة لعملية اتخاذ القرار الإداري وأكدت جميعها أن عملية اتخاذ القرار تقوم على عملية المفاضلة، وبشكل واع بين مجموعة بدائل أو حلول متاحة لمتخذ القرار لاختيار بديل واحد منها كونه أنسب وسيلة لتحقيق الهدف الذي يبتغيه فالقرار هو الأداة والوسيلة المعبرة عن مدى نجاح الإدارة أو فشلها في استثمار الموارد البشرية والمادية باستغلال الوقت المتاح للأهداف المحددة، والقرار شأنه شأن المقذوف الناري لا يمكن استرجاعه وإنما يمكن مواجهة الموقف باتخاذ قرار جديد.</a:t>
            </a:r>
            <a:endParaRPr lang="en-US" sz="1600" b="1" dirty="0" smtClean="0">
              <a:effectLst/>
              <a:latin typeface="Times New Roman"/>
              <a:ea typeface="Times New Roman"/>
              <a:cs typeface="Traditional Arabic"/>
            </a:endParaRPr>
          </a:p>
          <a:p>
            <a:endParaRPr lang="ar-IQ" b="1" dirty="0"/>
          </a:p>
        </p:txBody>
      </p:sp>
    </p:spTree>
    <p:extLst>
      <p:ext uri="{BB962C8B-B14F-4D97-AF65-F5344CB8AC3E}">
        <p14:creationId xmlns:p14="http://schemas.microsoft.com/office/powerpoint/2010/main" val="318665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1270" algn="just">
              <a:lnSpc>
                <a:spcPct val="150000"/>
              </a:lnSpc>
              <a:tabLst>
                <a:tab pos="285750" algn="l"/>
                <a:tab pos="6115050" algn="r"/>
              </a:tabLst>
            </a:pPr>
            <a:r>
              <a:rPr lang="ar-IQ" b="1" dirty="0" err="1" smtClean="0">
                <a:effectLst/>
                <a:latin typeface="Times New Roman"/>
                <a:ea typeface="Times New Roman"/>
                <a:cs typeface="Simplified Arabic"/>
              </a:rPr>
              <a:t>ﺇﻥ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ﺍﻟﺠﻤﻴﻊ</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ﻤﺘﻔﻕ</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ﻋﻠﻰ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ﺃﻥ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ﻋﻤﻠﻴﺔ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ﺇﺘﺨﺎﺫ</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ﺍﻟﻘﺭﺍﺭ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ﺍﻷﻤﻭﺭ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ﺍﻷﺴﺎﺴﻴﻪ</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ﻓﻲ</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ﺍﻟﻌﻤـل</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ﺍﻹﺩﺍﺭﻱ</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ﻭﺃﺤﺩ</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ﻤﻬﺎﻤﻬﺎ</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ﻓﻲ</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ﺘﻘﺭﻴﺭ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ﻤﺎ</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ﻴﺠﺏ</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ﻓﻌﻠﻪ</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ﻭﺍﻹﺸﺭﺍﻑ</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ﻋﻠﻰ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ﺘﻨﻔﻴﺫﻩ</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ﻭﻓﻲ</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ﺃﻱ</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ﻭﻀﻊ</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ﺇﺩﺍﺭﻱ</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ﻓﺈﻥ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ﻨﺠﺎﺡ</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ﺃﻭ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ﻓﺸل</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ﺍﻟﻘﺭﺍﺭﺍﺕ</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ﻴﺘﻭﻗﻑ</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ﻋﻠﻰ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ﺩﻗﺔ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ﺘﻨﻔﻴﺫﻩ</a:t>
            </a:r>
            <a:r>
              <a:rPr lang="ar-IQ" b="1" dirty="0" smtClean="0">
                <a:effectLst/>
                <a:latin typeface="Times New Roman"/>
                <a:ea typeface="Times New Roman"/>
                <a:cs typeface="Simplified Arabic"/>
              </a:rPr>
              <a:t> ، </a:t>
            </a:r>
            <a:r>
              <a:rPr lang="ar-IQ" b="1" dirty="0" err="1" smtClean="0">
                <a:effectLst/>
                <a:latin typeface="Times New Roman"/>
                <a:ea typeface="Times New Roman"/>
                <a:cs typeface="Simplified Arabic"/>
              </a:rPr>
              <a:t>ﻓﺎﻟﻤﺩﻴﺭ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ﻤﺜﻼ</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ﻗﺩ</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ﻴـﺼل</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ﺒﺴﻬﻭﻟﺔ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ﺇﻟﻰ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ﻗﺭﺍﺭ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ﻓﻲ</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ﺨﻠﻭﺓ</a:t>
            </a:r>
            <a:r>
              <a:rPr lang="ar-IQ" b="1" dirty="0" smtClean="0">
                <a:effectLst/>
                <a:latin typeface="Times New Roman"/>
                <a:ea typeface="Times New Roman"/>
                <a:cs typeface="Simplified Arabic"/>
              </a:rPr>
              <a:t> بمكتبه ، </a:t>
            </a:r>
            <a:r>
              <a:rPr lang="ar-IQ" b="1" dirty="0" err="1" smtClean="0">
                <a:effectLst/>
                <a:latin typeface="Times New Roman"/>
                <a:ea typeface="Times New Roman"/>
                <a:cs typeface="Simplified Arabic"/>
              </a:rPr>
              <a:t>ﻭﻗﺩ</a:t>
            </a:r>
            <a:r>
              <a:rPr lang="ar-IQ" b="1" dirty="0" smtClean="0">
                <a:effectLst/>
                <a:latin typeface="Times New Roman"/>
                <a:ea typeface="Times New Roman"/>
                <a:cs typeface="Simplified Arabic"/>
              </a:rPr>
              <a:t> ﻻ </a:t>
            </a:r>
            <a:r>
              <a:rPr lang="ar-IQ" b="1" dirty="0" err="1" smtClean="0">
                <a:effectLst/>
                <a:latin typeface="Times New Roman"/>
                <a:ea typeface="Times New Roman"/>
                <a:cs typeface="Simplified Arabic"/>
              </a:rPr>
              <a:t>ﻴﻜﻭﻥ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ﻫﻭ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ﺍﻟـﺸﺨﺹ</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ﺍﻟﻤﻨﺎﺴـﺏ</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ﻻﺘﺨـﺎﺫﻩ</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ﻓﺎﻟﻤﺸﻜﻠﺔ</a:t>
            </a:r>
            <a:r>
              <a:rPr lang="ar-IQ" b="1" dirty="0" smtClean="0">
                <a:effectLst/>
                <a:latin typeface="Times New Roman"/>
                <a:ea typeface="Times New Roman"/>
                <a:cs typeface="Simplified Arabic"/>
              </a:rPr>
              <a:t> ﻻ </a:t>
            </a:r>
            <a:r>
              <a:rPr lang="ar-IQ" b="1" dirty="0" err="1" smtClean="0">
                <a:effectLst/>
                <a:latin typeface="Times New Roman"/>
                <a:ea typeface="Times New Roman"/>
                <a:cs typeface="Simplified Arabic"/>
              </a:rPr>
              <a:t>ﺘﻜﻤﻥ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ﻓﻲ</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ﺍﺘﺨﺎﺫ</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ﺍﻟﻘﺭﺍﺭ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ﺒل</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ﺍﺘﺼﺎﻟﻪ</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ﺒﻤﻥ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ﺴﻴﺘﺄﺜﺭ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ﺒﻪ</a:t>
            </a:r>
            <a:r>
              <a:rPr lang="ar-IQ" b="1" dirty="0" smtClean="0">
                <a:effectLst/>
                <a:latin typeface="Times New Roman"/>
                <a:ea typeface="Times New Roman"/>
                <a:cs typeface="Simplified Arabic"/>
              </a:rPr>
              <a:t> .  </a:t>
            </a:r>
            <a:endParaRPr lang="en-US" sz="1600" b="1" dirty="0" smtClean="0">
              <a:effectLst/>
              <a:latin typeface="Times New Roman"/>
              <a:ea typeface="Times New Roman"/>
              <a:cs typeface="Traditional Arabic"/>
            </a:endParaRPr>
          </a:p>
          <a:p>
            <a:endParaRPr lang="ar-IQ" b="1" dirty="0"/>
          </a:p>
        </p:txBody>
      </p:sp>
    </p:spTree>
    <p:extLst>
      <p:ext uri="{BB962C8B-B14F-4D97-AF65-F5344CB8AC3E}">
        <p14:creationId xmlns:p14="http://schemas.microsoft.com/office/powerpoint/2010/main" val="2967547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268760"/>
            <a:ext cx="8229600" cy="4525963"/>
          </a:xfrm>
        </p:spPr>
        <p:style>
          <a:lnRef idx="1">
            <a:schemeClr val="accent3"/>
          </a:lnRef>
          <a:fillRef idx="2">
            <a:schemeClr val="accent3"/>
          </a:fillRef>
          <a:effectRef idx="1">
            <a:schemeClr val="accent3"/>
          </a:effectRef>
          <a:fontRef idx="minor">
            <a:schemeClr val="dk1"/>
          </a:fontRef>
        </p:style>
        <p:txBody>
          <a:bodyPr/>
          <a:lstStyle/>
          <a:p>
            <a:pPr marL="1270" algn="just">
              <a:lnSpc>
                <a:spcPct val="150000"/>
              </a:lnSpc>
              <a:tabLst>
                <a:tab pos="285750" algn="l"/>
                <a:tab pos="6115050" algn="r"/>
              </a:tabLst>
            </a:pPr>
            <a:r>
              <a:rPr lang="ar-IQ" b="1" dirty="0" err="1" smtClean="0">
                <a:effectLst/>
                <a:latin typeface="Times New Roman"/>
                <a:ea typeface="Times New Roman"/>
                <a:cs typeface="Simplified Arabic"/>
              </a:rPr>
              <a:t>ﺇﻥ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ﺍﻟﺭﺒﻁ</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ﺒﻴﻥ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ﺍﻟﻌﻤﻠﻴﺔ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ﺍﻹﺩﺍﺭﻴﺔ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ﻭﻋﻤﻠﻴﺔ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ﺇﺘﺨﺎﺫ</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ﺍﻟﻘﺭﺍﺭ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ﺘﺒﺩﺃ</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ﺍﻟﺘﻔﻜﻴﺭ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ﺒﺎﻟﻤﺸﻜﻠﺔ</a:t>
            </a:r>
            <a:r>
              <a:rPr lang="ar-IQ" b="1" dirty="0" smtClean="0">
                <a:effectLst/>
                <a:latin typeface="Times New Roman"/>
                <a:ea typeface="Times New Roman"/>
                <a:cs typeface="Simplified Arabic"/>
              </a:rPr>
              <a:t> ، </a:t>
            </a:r>
            <a:r>
              <a:rPr lang="ar-IQ" b="1" dirty="0" err="1" smtClean="0">
                <a:effectLst/>
                <a:latin typeface="Times New Roman"/>
                <a:ea typeface="Times New Roman"/>
                <a:cs typeface="Simplified Arabic"/>
              </a:rPr>
              <a:t>ﻓﻬﺫﺍ</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ﺒﺤﺩ</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ﺫﺍﺘﻪ</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ﻗﺭﺍﺭ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ﺤﺘﻰ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ﻤﺭﺤﻠﺔ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ﺇﺘﺨﺎﺫ</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ﺍﻹﺠﺭﺍﺭﺍﺕ</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ﺍﻟﺘﺼﺤﻴﺤﻴﺔ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ﻓﻬﺫﺍ</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ﺃﻴﻀﺎﹰ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ﻗـﺭﺍﺭ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ﻟـﺫﺍ</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ﻓﺈﻥ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ﻋﺩﺩ</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ﺍﻟﻘﺭﺍﺭﺍﺕ</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ﻤﺎ</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ﺒﻴﻥ</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ﺍﻟﺘﻔﻜﻴﺭ</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ﺒﺎﻟﻤﺸﻜﻠﺔ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ﺤﺘﻰ</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ﻨﻬﺎﻴﺔ</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ﺇﺘﺨﺎﺫ</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ﺍﻹﺠﺭﺍﺀﺍﺕ</a:t>
            </a:r>
            <a:r>
              <a:rPr lang="ar-IQ" b="1" dirty="0" smtClean="0">
                <a:effectLst/>
                <a:latin typeface="Times New Roman"/>
                <a:ea typeface="Times New Roman"/>
                <a:cs typeface="Simplified Arabic"/>
              </a:rPr>
              <a:t> </a:t>
            </a:r>
            <a:r>
              <a:rPr lang="ar-IQ" b="1" dirty="0" err="1" smtClean="0">
                <a:effectLst/>
                <a:latin typeface="Times New Roman"/>
                <a:ea typeface="Times New Roman"/>
                <a:cs typeface="Simplified Arabic"/>
              </a:rPr>
              <a:t>ﺍﻟﺘﺼﺤﻴﺤﻴﺔ</a:t>
            </a:r>
            <a:r>
              <a:rPr lang="ar-IQ" b="1" dirty="0" smtClean="0">
                <a:effectLst/>
                <a:latin typeface="Times New Roman"/>
                <a:ea typeface="Times New Roman"/>
                <a:cs typeface="Simplified Arabic"/>
              </a:rPr>
              <a:t>.</a:t>
            </a:r>
            <a:endParaRPr lang="en-US" sz="1600" b="1" dirty="0" smtClean="0">
              <a:effectLst/>
              <a:latin typeface="Times New Roman"/>
              <a:ea typeface="Times New Roman"/>
              <a:cs typeface="Traditional Arabic"/>
            </a:endParaRPr>
          </a:p>
          <a:p>
            <a:endParaRPr lang="ar-IQ" b="1" dirty="0"/>
          </a:p>
        </p:txBody>
      </p:sp>
    </p:spTree>
    <p:extLst>
      <p:ext uri="{BB962C8B-B14F-4D97-AF65-F5344CB8AC3E}">
        <p14:creationId xmlns:p14="http://schemas.microsoft.com/office/powerpoint/2010/main" val="10574918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2161</Words>
  <Application>Microsoft Office PowerPoint</Application>
  <PresentationFormat>عرض على الشاشة (4:3)</PresentationFormat>
  <Paragraphs>104</Paragraphs>
  <Slides>37</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37</vt:i4>
      </vt:variant>
    </vt:vector>
  </HeadingPairs>
  <TitlesOfParts>
    <vt:vector size="47" baseType="lpstr">
      <vt:lpstr>Arial</vt:lpstr>
      <vt:lpstr>Calibri</vt:lpstr>
      <vt:lpstr>Constantia</vt:lpstr>
      <vt:lpstr>Majalla UI</vt:lpstr>
      <vt:lpstr>mohammad bold art 1</vt:lpstr>
      <vt:lpstr>Simplified Arabic</vt:lpstr>
      <vt:lpstr>Symbol</vt:lpstr>
      <vt:lpstr>Times New Roman</vt:lpstr>
      <vt:lpstr>Traditional Arabic</vt:lpstr>
      <vt:lpstr>نسق Office</vt:lpstr>
      <vt:lpstr>عرض تقديمي في PowerPoint</vt:lpstr>
      <vt:lpstr>عرض تقديمي في PowerPoint</vt:lpstr>
      <vt:lpstr>مفهوم القرار في الإدارة: </vt:lpstr>
      <vt:lpstr>عرض تقديمي في PowerPoint</vt:lpstr>
      <vt:lpstr>عرض تقديمي في PowerPoint</vt:lpstr>
      <vt:lpstr> تعريف القرار: </vt:lpstr>
      <vt:lpstr>عرض تقديمي في PowerPoint</vt:lpstr>
      <vt:lpstr>عرض تقديمي في PowerPoint</vt:lpstr>
      <vt:lpstr>عرض تقديمي في PowerPoint</vt:lpstr>
      <vt:lpstr>عرض تقديمي في PowerPoint</vt:lpstr>
      <vt:lpstr>1-  الإحساس بالمشكلة وتحديدها وتعريفها</vt:lpstr>
      <vt:lpstr>عرض تقديمي في PowerPoint</vt:lpstr>
      <vt:lpstr>2-  تحديد الأهداف ومعايير الاختيار</vt:lpstr>
      <vt:lpstr> 3- تنمية البدائل المختلفة لتحقيق الأهداف </vt:lpstr>
      <vt:lpstr>4-  تقييم البدائل واختيار البديل الأفضل والملائم</vt:lpstr>
      <vt:lpstr>5- معايير الاختيار بين البدائل</vt:lpstr>
      <vt:lpstr>6-  تنفيذ البديل الملائم</vt:lpstr>
      <vt:lpstr>7- متابعة وتقويم عملية التنفيذ</vt:lpstr>
      <vt:lpstr> أنواع القرارات: Decisions Types  </vt:lpstr>
      <vt:lpstr> 1- القرارات وفقاً لمن يشارك في صنعها. </vt:lpstr>
      <vt:lpstr> 2- قرارات وفقاً لطابعها الرسمي </vt:lpstr>
      <vt:lpstr> 3- القرارات وفقاً لظروف اتخاذها </vt:lpstr>
      <vt:lpstr> 4- القرارات وفقاً لنوع المشكلة. </vt:lpstr>
      <vt:lpstr>4 5- القرارات وفقاً لبرمجتها </vt:lpstr>
      <vt:lpstr> أركان  القرار القانونية: </vt:lpstr>
      <vt:lpstr>عرض تقديمي في PowerPoint</vt:lpstr>
      <vt:lpstr>العوامل التي توثر في صناعة القرار </vt:lpstr>
      <vt:lpstr>عرض تقديمي في PowerPoint</vt:lpstr>
      <vt:lpstr>عرض تقديمي في PowerPoint</vt:lpstr>
      <vt:lpstr>  الاساليب العلمية في صناعة القرار </vt:lpstr>
      <vt:lpstr>عرض تقديمي في PowerPoint</vt:lpstr>
      <vt:lpstr> 2- نظرية الاحتمالات : </vt:lpstr>
      <vt:lpstr>عرض تقديمي في PowerPoint</vt:lpstr>
      <vt:lpstr>عرض تقديمي في PowerPoint</vt:lpstr>
      <vt:lpstr>عرض تقديمي في PowerPoint</vt:lpstr>
      <vt:lpstr> وسائل تساعد المدير على صنع واتخاذ القرارات: </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القرار في الإدارة:</dc:title>
  <dc:creator>hp</dc:creator>
  <cp:lastModifiedBy>Dr. Abdul Haleem</cp:lastModifiedBy>
  <cp:revision>8</cp:revision>
  <dcterms:created xsi:type="dcterms:W3CDTF">2017-04-09T12:38:35Z</dcterms:created>
  <dcterms:modified xsi:type="dcterms:W3CDTF">2018-12-10T19:39:28Z</dcterms:modified>
</cp:coreProperties>
</file>